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2" r:id="rId2"/>
    <p:sldId id="269" r:id="rId3"/>
    <p:sldId id="271" r:id="rId4"/>
    <p:sldId id="272" r:id="rId5"/>
    <p:sldId id="273" r:id="rId6"/>
    <p:sldId id="274" r:id="rId7"/>
    <p:sldId id="277" r:id="rId8"/>
    <p:sldId id="275" r:id="rId9"/>
    <p:sldId id="279" r:id="rId10"/>
    <p:sldId id="278" r:id="rId11"/>
    <p:sldId id="281" r:id="rId12"/>
    <p:sldId id="282" r:id="rId13"/>
    <p:sldId id="284" r:id="rId14"/>
    <p:sldId id="285" r:id="rId15"/>
    <p:sldId id="289" r:id="rId16"/>
    <p:sldId id="286" r:id="rId17"/>
    <p:sldId id="288" r:id="rId18"/>
    <p:sldId id="287" r:id="rId19"/>
    <p:sldId id="280" r:id="rId20"/>
  </p:sldIdLst>
  <p:sldSz cx="10693400" cy="756126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215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430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645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861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607640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129168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650696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172224" algn="l" defTabSz="1043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7C943"/>
    <a:srgbClr val="009EC7"/>
    <a:srgbClr val="00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2" autoAdjust="0"/>
  </p:normalViewPr>
  <p:slideViewPr>
    <p:cSldViewPr>
      <p:cViewPr>
        <p:scale>
          <a:sx n="56" d="100"/>
          <a:sy n="56" d="100"/>
        </p:scale>
        <p:origin x="-72" y="-72"/>
      </p:cViewPr>
      <p:guideLst>
        <p:guide orient="horz" pos="2381"/>
        <p:guide pos="3595"/>
      </p:guideLst>
    </p:cSldViewPr>
  </p:slideViewPr>
  <p:outlineViewPr>
    <p:cViewPr>
      <p:scale>
        <a:sx n="33" d="100"/>
        <a:sy n="33" d="100"/>
      </p:scale>
      <p:origin x="0" y="569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4"/>
    </p:cViewPr>
  </p:sorterViewPr>
  <p:notesViewPr>
    <p:cSldViewPr>
      <p:cViewPr varScale="1">
        <p:scale>
          <a:sx n="81" d="100"/>
          <a:sy n="81" d="100"/>
        </p:scale>
        <p:origin x="-4044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061" cy="464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84" y="1"/>
            <a:ext cx="3038061" cy="464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1EBD05-44BC-4C31-A520-07CB3A1706CB}" type="datetimeFigureOut">
              <a:rPr lang="en-US"/>
              <a:pPr>
                <a:defRPr/>
              </a:pPr>
              <a:t>10/15/2013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83"/>
            <a:ext cx="3038061" cy="464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84" y="8830683"/>
            <a:ext cx="3038061" cy="464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BBBC39-EE39-4317-B9B5-DF3783F46C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945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061" cy="46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84" y="1"/>
            <a:ext cx="3038061" cy="46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6D319C4-7FF1-4642-B42B-A5D399A4E4F2}" type="datetimeFigureOut">
              <a:rPr lang="en-GB"/>
              <a:pPr>
                <a:defRPr/>
              </a:pPr>
              <a:t>15/10/2013</a:t>
            </a:fld>
            <a:endParaRPr lang="en-GB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698500"/>
            <a:ext cx="4927600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0" y="4416091"/>
            <a:ext cx="5608982" cy="418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3"/>
            <a:ext cx="3038061" cy="46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84" y="8830683"/>
            <a:ext cx="3038061" cy="46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66BAA79-9D12-45FE-BCC2-18417458A9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914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2152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4305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56458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8611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1400" y="698500"/>
            <a:ext cx="4927600" cy="3484563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1FB43-A735-4713-9968-81247C6BA34C}" type="slidenum">
              <a:rPr lang="en-GB" smtClean="0">
                <a:latin typeface="Arial" charset="0"/>
              </a:rPr>
              <a:pPr/>
              <a:t>1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BAA79-9D12-45FE-BCC2-18417458A9F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928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BAA79-9D12-45FE-BCC2-18417458A9F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87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BAA79-9D12-45FE-BCC2-18417458A9F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870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4FDDF6E9-CCD2-437B-953C-0EC46273E802}" type="slidenum">
              <a:rPr lang="en-GB" smtClean="0">
                <a:latin typeface="Arial" charset="0"/>
              </a:rPr>
              <a:pPr defTabSz="917575"/>
              <a:t>2</a:t>
            </a:fld>
            <a:endParaRPr lang="en-GB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698500"/>
            <a:ext cx="4927600" cy="348456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BAA79-9D12-45FE-BCC2-18417458A9F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24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BAA79-9D12-45FE-BCC2-18417458A9F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4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BAA79-9D12-45FE-BCC2-18417458A9F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92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BAA79-9D12-45FE-BCC2-18417458A9F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75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BAA79-9D12-45FE-BCC2-18417458A9F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536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BAA79-9D12-45FE-BCC2-18417458A9F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1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BAA79-9D12-45FE-BCC2-18417458A9F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65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7787989" y="7036176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7747" y="2001077"/>
            <a:ext cx="4925653" cy="1620771"/>
          </a:xfrm>
        </p:spPr>
        <p:txBody>
          <a:bodyPr>
            <a:normAutofit/>
          </a:bodyPr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2790" y="3621847"/>
            <a:ext cx="5000610" cy="1190882"/>
          </a:xfrm>
        </p:spPr>
        <p:txBody>
          <a:bodyPr>
            <a:noAutofit/>
          </a:bodyPr>
          <a:lstStyle>
            <a:lvl1pPr marL="0" indent="0" algn="l">
              <a:buNone/>
              <a:defRPr sz="8700" baseline="0">
                <a:solidFill>
                  <a:srgbClr val="FFD624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1"/>
          </p:nvPr>
        </p:nvSpPr>
        <p:spPr>
          <a:xfrm>
            <a:off x="0" y="1478259"/>
            <a:ext cx="4841444" cy="6083004"/>
          </a:xfrm>
        </p:spPr>
        <p:txBody>
          <a:bodyPr>
            <a:normAutofit/>
          </a:bodyPr>
          <a:lstStyle>
            <a:lvl1pPr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810155" y="4971514"/>
            <a:ext cx="4841734" cy="714119"/>
          </a:xfrm>
        </p:spPr>
        <p:txBody>
          <a:bodyPr>
            <a:noAutofit/>
          </a:bodyPr>
          <a:lstStyle>
            <a:lvl1pPr marL="0">
              <a:buNone/>
              <a:defRPr sz="27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767747" y="5924740"/>
            <a:ext cx="4925653" cy="635356"/>
          </a:xfrm>
        </p:spPr>
        <p:txBody>
          <a:bodyPr>
            <a:normAutofit/>
          </a:bodyPr>
          <a:lstStyle>
            <a:lvl1pPr marL="0">
              <a:buNone/>
              <a:defRPr sz="2300" b="1" i="0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5767747" y="6717622"/>
            <a:ext cx="4925653" cy="476080"/>
          </a:xfrm>
        </p:spPr>
        <p:txBody>
          <a:bodyPr>
            <a:noAutofit/>
          </a:bodyPr>
          <a:lstStyle>
            <a:lvl1pPr marL="0">
              <a:buNone/>
              <a:defRPr sz="16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787989" y="7036176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2"/>
          </p:nvPr>
        </p:nvSpPr>
        <p:spPr>
          <a:xfrm>
            <a:off x="462557" y="1954612"/>
            <a:ext cx="10230843" cy="4842922"/>
          </a:xfrm>
        </p:spPr>
        <p:txBody>
          <a:bodyPr/>
          <a:lstStyle>
            <a:lvl1pPr marL="0" indent="-123196"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23196">
              <a:buNone/>
              <a:defRPr sz="27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23196">
              <a:buClr>
                <a:srgbClr val="009FBA"/>
              </a:buClr>
              <a:buSzPct val="140000"/>
              <a:buFont typeface="Arial" pitchFamily="34" charset="0"/>
              <a:buChar char="•"/>
              <a:defRPr sz="23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205326">
              <a:defRPr sz="16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4841444" y="3145494"/>
            <a:ext cx="5473318" cy="3255544"/>
          </a:xfrm>
        </p:spPr>
        <p:txBody>
          <a:bodyPr rtlCol="0">
            <a:normAutofit/>
          </a:bodyPr>
          <a:lstStyle>
            <a:lvl1pPr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79354-4144-4917-9A49-F43C0B6CA088}" type="datetime1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0693400" cy="953589"/>
          </a:xfrm>
          <a:prstGeom prst="rect">
            <a:avLst/>
          </a:prstGeom>
          <a:solidFill>
            <a:srgbClr val="00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99" y="75598"/>
            <a:ext cx="1800000" cy="1245653"/>
          </a:xfrm>
          <a:prstGeom prst="rect">
            <a:avLst/>
          </a:prstGeom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4897898" y="7030418"/>
            <a:ext cx="809165" cy="530464"/>
          </a:xfrm>
          <a:prstGeom prst="rect">
            <a:avLst/>
          </a:prstGeom>
          <a:solidFill>
            <a:srgbClr val="009EC7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Education </a:t>
            </a:r>
            <a:br>
              <a:rPr lang="en-US" sz="1000" b="0" i="1" dirty="0" smtClean="0">
                <a:solidFill>
                  <a:schemeClr val="lt1"/>
                </a:solidFill>
                <a:latin typeface="+mn-lt"/>
              </a:rPr>
            </a:b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and Training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233952" y="5616847"/>
            <a:ext cx="369332" cy="1584152"/>
            <a:chOff x="10068445" y="5616847"/>
            <a:chExt cx="369332" cy="1584152"/>
          </a:xfrm>
        </p:grpSpPr>
        <p:sp>
          <p:nvSpPr>
            <p:cNvPr id="18" name="TextBox 17"/>
            <p:cNvSpPr txBox="1"/>
            <p:nvPr userDrawn="1"/>
          </p:nvSpPr>
          <p:spPr>
            <a:xfrm rot="5400000">
              <a:off x="9601329" y="6224257"/>
              <a:ext cx="1303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800" b="1" dirty="0" smtClean="0">
                  <a:solidFill>
                    <a:srgbClr val="009EC7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</a:t>
              </a:r>
              <a:endParaRPr lang="en-GB" sz="1800" b="1" dirty="0">
                <a:solidFill>
                  <a:srgbClr val="009E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 rot="5400000">
              <a:off x="10183451" y="561684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 userDrawn="1"/>
          </p:nvSpPr>
          <p:spPr>
            <a:xfrm rot="5400000">
              <a:off x="10183451" y="709299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787989" y="7036176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3539324" y="190224"/>
            <a:ext cx="3572647" cy="9641971"/>
          </a:xfrm>
        </p:spPr>
        <p:txBody>
          <a:bodyPr/>
          <a:lstStyle>
            <a:lvl1pPr marL="0" indent="-123196"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23196">
              <a:buNone/>
              <a:defRPr sz="27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23196">
              <a:buClr>
                <a:srgbClr val="009FBA"/>
              </a:buClr>
              <a:buSzPct val="140000"/>
              <a:buFont typeface="Arial" pitchFamily="34" charset="0"/>
              <a:buChar char="•"/>
              <a:defRPr sz="23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205326">
              <a:defRPr sz="16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67" y="1954612"/>
            <a:ext cx="9624060" cy="1260211"/>
          </a:xfrm>
        </p:spPr>
        <p:txBody>
          <a:bodyPr>
            <a:normAutofit/>
          </a:bodyPr>
          <a:lstStyle>
            <a:lvl1pPr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BD4B-83C5-46A6-A9EE-8C8D3C606814}" type="datetime1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0693400" cy="953589"/>
          </a:xfrm>
          <a:prstGeom prst="rect">
            <a:avLst/>
          </a:prstGeom>
          <a:solidFill>
            <a:srgbClr val="00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99" y="75598"/>
            <a:ext cx="1800000" cy="1245653"/>
          </a:xfrm>
          <a:prstGeom prst="rect">
            <a:avLst/>
          </a:prstGeom>
        </p:spPr>
      </p:pic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4897898" y="7030418"/>
            <a:ext cx="809165" cy="530464"/>
          </a:xfrm>
          <a:prstGeom prst="rect">
            <a:avLst/>
          </a:prstGeom>
          <a:solidFill>
            <a:srgbClr val="009EC7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Education </a:t>
            </a:r>
            <a:br>
              <a:rPr lang="en-US" sz="1000" b="0" i="1" dirty="0" smtClean="0">
                <a:solidFill>
                  <a:schemeClr val="lt1"/>
                </a:solidFill>
                <a:latin typeface="+mn-lt"/>
              </a:rPr>
            </a:b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and Training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233952" y="5616847"/>
            <a:ext cx="369332" cy="1584152"/>
            <a:chOff x="10068445" y="5616847"/>
            <a:chExt cx="369332" cy="1584152"/>
          </a:xfrm>
        </p:grpSpPr>
        <p:sp>
          <p:nvSpPr>
            <p:cNvPr id="17" name="TextBox 16"/>
            <p:cNvSpPr txBox="1"/>
            <p:nvPr userDrawn="1"/>
          </p:nvSpPr>
          <p:spPr>
            <a:xfrm rot="5400000">
              <a:off x="9601329" y="6224257"/>
              <a:ext cx="1303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800" b="1" dirty="0" smtClean="0">
                  <a:solidFill>
                    <a:srgbClr val="009EC7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</a:t>
              </a:r>
              <a:endParaRPr lang="en-GB" sz="1800" b="1" dirty="0">
                <a:solidFill>
                  <a:srgbClr val="009E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 rot="5400000">
              <a:off x="10183451" y="561684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 userDrawn="1"/>
          </p:nvSpPr>
          <p:spPr>
            <a:xfrm rot="5400000">
              <a:off x="10183451" y="709299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0693400" cy="953589"/>
          </a:xfrm>
          <a:prstGeom prst="rect">
            <a:avLst/>
          </a:prstGeom>
          <a:solidFill>
            <a:srgbClr val="00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787989" y="7036176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1954612"/>
            <a:ext cx="2406015" cy="4799767"/>
          </a:xfrm>
        </p:spPr>
        <p:txBody>
          <a:bodyPr vert="eaVert">
            <a:normAutofit/>
          </a:bodyPr>
          <a:lstStyle>
            <a:lvl1pPr algn="l">
              <a:defRPr sz="3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 rot="5400000">
            <a:off x="1641046" y="818227"/>
            <a:ext cx="4842922" cy="7115691"/>
          </a:xfrm>
        </p:spPr>
        <p:txBody>
          <a:bodyPr/>
          <a:lstStyle>
            <a:lvl1pPr marL="0" indent="-123196"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23196">
              <a:buNone/>
              <a:defRPr sz="27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23196">
              <a:buClr>
                <a:srgbClr val="009FBA"/>
              </a:buClr>
              <a:buSzPct val="140000"/>
              <a:buFont typeface="Arial" pitchFamily="34" charset="0"/>
              <a:buChar char="•"/>
              <a:defRPr sz="23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205326">
              <a:defRPr sz="16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9C39-E07B-428B-9610-0E9840A10F72}" type="datetime1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4897898" y="7030418"/>
            <a:ext cx="809165" cy="530464"/>
          </a:xfrm>
          <a:prstGeom prst="rect">
            <a:avLst/>
          </a:prstGeom>
          <a:solidFill>
            <a:srgbClr val="009EC7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Education </a:t>
            </a:r>
            <a:br>
              <a:rPr lang="en-US" sz="1000" b="0" i="1" dirty="0" smtClean="0">
                <a:solidFill>
                  <a:schemeClr val="lt1"/>
                </a:solidFill>
                <a:latin typeface="+mn-lt"/>
              </a:rPr>
            </a:b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and Training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99" y="75598"/>
            <a:ext cx="1800000" cy="1245653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0233952" y="5616847"/>
            <a:ext cx="369332" cy="1584152"/>
            <a:chOff x="10068445" y="5616847"/>
            <a:chExt cx="369332" cy="1584152"/>
          </a:xfrm>
        </p:grpSpPr>
        <p:sp>
          <p:nvSpPr>
            <p:cNvPr id="19" name="TextBox 18"/>
            <p:cNvSpPr txBox="1"/>
            <p:nvPr userDrawn="1"/>
          </p:nvSpPr>
          <p:spPr>
            <a:xfrm rot="5400000">
              <a:off x="9601329" y="6224257"/>
              <a:ext cx="1303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800" b="1" dirty="0" smtClean="0">
                  <a:solidFill>
                    <a:srgbClr val="009EC7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</a:t>
              </a:r>
              <a:endParaRPr lang="en-GB" sz="1800" b="1" dirty="0">
                <a:solidFill>
                  <a:srgbClr val="009E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 rot="5400000">
              <a:off x="10183451" y="561684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 userDrawn="1"/>
          </p:nvSpPr>
          <p:spPr>
            <a:xfrm rot="5400000">
              <a:off x="10183451" y="709299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787989" y="7036176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47666" y="3304553"/>
            <a:ext cx="5556918" cy="873396"/>
          </a:xfrm>
        </p:spPr>
        <p:txBody>
          <a:bodyPr>
            <a:normAutofit/>
          </a:bodyPr>
          <a:lstStyle>
            <a:lvl1pPr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4897898" y="7030418"/>
            <a:ext cx="809165" cy="530464"/>
          </a:xfrm>
          <a:prstGeom prst="rect">
            <a:avLst/>
          </a:prstGeom>
          <a:solidFill>
            <a:srgbClr val="009EC7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Education </a:t>
            </a:r>
            <a:br>
              <a:rPr lang="en-US" sz="1000" b="0" i="1" dirty="0" smtClean="0">
                <a:solidFill>
                  <a:schemeClr val="lt1"/>
                </a:solidFill>
                <a:latin typeface="+mn-lt"/>
              </a:rPr>
            </a:b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and Training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9" name="Picture 18" descr="logo_ce-educ-trai_en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000" y="75600"/>
            <a:ext cx="1800000" cy="124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 userDrawn="1"/>
        </p:nvGrpSpPr>
        <p:grpSpPr>
          <a:xfrm>
            <a:off x="10233952" y="5616847"/>
            <a:ext cx="369332" cy="1584152"/>
            <a:chOff x="10068445" y="5616847"/>
            <a:chExt cx="369332" cy="1584152"/>
          </a:xfrm>
        </p:grpSpPr>
        <p:sp>
          <p:nvSpPr>
            <p:cNvPr id="12" name="TextBox 11"/>
            <p:cNvSpPr txBox="1"/>
            <p:nvPr userDrawn="1"/>
          </p:nvSpPr>
          <p:spPr>
            <a:xfrm rot="5400000">
              <a:off x="9601329" y="6224257"/>
              <a:ext cx="1303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800" b="1" dirty="0" smtClean="0">
                  <a:solidFill>
                    <a:srgbClr val="009EC7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</a:t>
              </a:r>
              <a:endParaRPr lang="en-GB" sz="1800" b="1" dirty="0">
                <a:solidFill>
                  <a:srgbClr val="009E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 rot="5400000">
              <a:off x="10183451" y="561684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 userDrawn="1"/>
          </p:nvSpPr>
          <p:spPr>
            <a:xfrm rot="5400000">
              <a:off x="10183451" y="709299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1528" indent="0" algn="ctr">
              <a:buNone/>
              <a:defRPr/>
            </a:lvl2pPr>
            <a:lvl3pPr marL="1043056" indent="0" algn="ctr">
              <a:buNone/>
              <a:defRPr/>
            </a:lvl3pPr>
            <a:lvl4pPr marL="1564584" indent="0" algn="ctr">
              <a:buNone/>
              <a:defRPr/>
            </a:lvl4pPr>
            <a:lvl5pPr marL="2086112" indent="0" algn="ctr">
              <a:buNone/>
              <a:defRPr/>
            </a:lvl5pPr>
            <a:lvl6pPr marL="2607640" indent="0" algn="ctr">
              <a:buNone/>
              <a:defRPr/>
            </a:lvl6pPr>
            <a:lvl7pPr marL="3129168" indent="0" algn="ctr">
              <a:buNone/>
              <a:defRPr/>
            </a:lvl7pPr>
            <a:lvl8pPr marL="3650696" indent="0" algn="ctr">
              <a:buNone/>
              <a:defRPr/>
            </a:lvl8pPr>
            <a:lvl9pPr marL="417222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233952" y="5616847"/>
            <a:ext cx="369332" cy="1584152"/>
            <a:chOff x="10068445" y="5616847"/>
            <a:chExt cx="369332" cy="1584152"/>
          </a:xfrm>
        </p:grpSpPr>
        <p:sp>
          <p:nvSpPr>
            <p:cNvPr id="6" name="TextBox 5"/>
            <p:cNvSpPr txBox="1"/>
            <p:nvPr userDrawn="1"/>
          </p:nvSpPr>
          <p:spPr>
            <a:xfrm rot="5400000">
              <a:off x="9601329" y="6224257"/>
              <a:ext cx="1303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800" b="1" dirty="0" smtClean="0">
                  <a:solidFill>
                    <a:srgbClr val="009EC7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</a:t>
              </a:r>
              <a:endParaRPr lang="en-GB" sz="1800" b="1" dirty="0">
                <a:solidFill>
                  <a:srgbClr val="009E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Oval 6"/>
            <p:cNvSpPr/>
            <p:nvPr userDrawn="1"/>
          </p:nvSpPr>
          <p:spPr>
            <a:xfrm rot="5400000">
              <a:off x="10183451" y="561684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 userDrawn="1"/>
          </p:nvSpPr>
          <p:spPr>
            <a:xfrm rot="5400000">
              <a:off x="10183451" y="709299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0233952" y="5616847"/>
            <a:ext cx="369332" cy="1584152"/>
            <a:chOff x="10068445" y="5616847"/>
            <a:chExt cx="369332" cy="1584152"/>
          </a:xfrm>
        </p:grpSpPr>
        <p:sp>
          <p:nvSpPr>
            <p:cNvPr id="4" name="TextBox 3"/>
            <p:cNvSpPr txBox="1"/>
            <p:nvPr userDrawn="1"/>
          </p:nvSpPr>
          <p:spPr>
            <a:xfrm rot="5400000">
              <a:off x="9601329" y="6224257"/>
              <a:ext cx="1303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800" b="1" dirty="0" smtClean="0">
                  <a:solidFill>
                    <a:srgbClr val="009EC7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</a:t>
              </a:r>
              <a:endParaRPr lang="en-GB" sz="1800" b="1" dirty="0">
                <a:solidFill>
                  <a:srgbClr val="009E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" name="Oval 4"/>
            <p:cNvSpPr/>
            <p:nvPr userDrawn="1"/>
          </p:nvSpPr>
          <p:spPr>
            <a:xfrm rot="5400000">
              <a:off x="10183451" y="561684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 userDrawn="1"/>
          </p:nvSpPr>
          <p:spPr>
            <a:xfrm rot="5400000">
              <a:off x="10183451" y="709299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191" y="203035"/>
            <a:ext cx="7493947" cy="8786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48379" y="1795802"/>
            <a:ext cx="9624060" cy="4990084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233952" y="5616847"/>
            <a:ext cx="369332" cy="1584152"/>
            <a:chOff x="10068445" y="5616847"/>
            <a:chExt cx="369332" cy="1584152"/>
          </a:xfrm>
        </p:grpSpPr>
        <p:sp>
          <p:nvSpPr>
            <p:cNvPr id="6" name="TextBox 5"/>
            <p:cNvSpPr txBox="1"/>
            <p:nvPr userDrawn="1"/>
          </p:nvSpPr>
          <p:spPr>
            <a:xfrm rot="5400000">
              <a:off x="9601329" y="6224257"/>
              <a:ext cx="1303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800" b="1" dirty="0" smtClean="0">
                  <a:solidFill>
                    <a:srgbClr val="009EC7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</a:t>
              </a:r>
              <a:endParaRPr lang="en-GB" sz="1800" b="1" dirty="0">
                <a:solidFill>
                  <a:srgbClr val="009E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Oval 6"/>
            <p:cNvSpPr/>
            <p:nvPr userDrawn="1"/>
          </p:nvSpPr>
          <p:spPr>
            <a:xfrm rot="5400000">
              <a:off x="10183451" y="561684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 userDrawn="1"/>
          </p:nvSpPr>
          <p:spPr>
            <a:xfrm rot="5400000">
              <a:off x="10183451" y="709299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3603" y="6885650"/>
            <a:ext cx="2495127" cy="525088"/>
          </a:xfrm>
          <a:prstGeom prst="rect">
            <a:avLst/>
          </a:prstGeom>
          <a:ln/>
        </p:spPr>
        <p:txBody>
          <a:bodyPr lIns="104306" tIns="52153" rIns="104306" bIns="52153"/>
          <a:lstStyle>
            <a:lvl1pPr>
              <a:defRPr/>
            </a:lvl1pPr>
          </a:lstStyle>
          <a:p>
            <a:pPr>
              <a:defRPr/>
            </a:pPr>
            <a:fld id="{652B8156-AB77-4343-94EC-8E9A70B622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233952" y="5616847"/>
            <a:ext cx="369332" cy="1584152"/>
            <a:chOff x="10068445" y="5616847"/>
            <a:chExt cx="369332" cy="1584152"/>
          </a:xfrm>
        </p:grpSpPr>
        <p:sp>
          <p:nvSpPr>
            <p:cNvPr id="5" name="TextBox 4"/>
            <p:cNvSpPr txBox="1"/>
            <p:nvPr userDrawn="1"/>
          </p:nvSpPr>
          <p:spPr>
            <a:xfrm rot="5400000">
              <a:off x="9601329" y="6224257"/>
              <a:ext cx="1303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800" b="1" dirty="0" smtClean="0">
                  <a:solidFill>
                    <a:srgbClr val="009EC7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</a:t>
              </a:r>
              <a:endParaRPr lang="en-GB" sz="1800" b="1" dirty="0">
                <a:solidFill>
                  <a:srgbClr val="009E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Oval 5"/>
            <p:cNvSpPr/>
            <p:nvPr userDrawn="1"/>
          </p:nvSpPr>
          <p:spPr>
            <a:xfrm rot="5400000">
              <a:off x="10183451" y="561684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 userDrawn="1"/>
          </p:nvSpPr>
          <p:spPr>
            <a:xfrm rot="5400000">
              <a:off x="10183451" y="709299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alterna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787989" y="7036176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5724" y="2669142"/>
            <a:ext cx="5767747" cy="1620771"/>
          </a:xfrm>
        </p:spPr>
        <p:txBody>
          <a:bodyPr>
            <a:normAutofit/>
          </a:bodyPr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604" y="4415769"/>
            <a:ext cx="9599867" cy="1349667"/>
          </a:xfrm>
        </p:spPr>
        <p:txBody>
          <a:bodyPr>
            <a:noAutofit/>
          </a:bodyPr>
          <a:lstStyle>
            <a:lvl1pPr marL="0" indent="0" algn="l">
              <a:buNone/>
              <a:defRPr sz="2700" baseline="0">
                <a:solidFill>
                  <a:srgbClr val="FFD624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546656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715434" y="5844828"/>
            <a:ext cx="5768037" cy="952706"/>
          </a:xfrm>
        </p:spPr>
        <p:txBody>
          <a:bodyPr>
            <a:noAutofit/>
          </a:bodyPr>
          <a:lstStyle>
            <a:lvl1pPr marL="0">
              <a:buNone/>
              <a:defRPr sz="2700" b="0" i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8" descr="logo_ce-educ-trai_en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000" y="75600"/>
            <a:ext cx="1800000" cy="124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4897898" y="7030418"/>
            <a:ext cx="809165" cy="530464"/>
          </a:xfrm>
          <a:prstGeom prst="rect">
            <a:avLst/>
          </a:prstGeom>
          <a:solidFill>
            <a:srgbClr val="009EC7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Education </a:t>
            </a:r>
            <a:br>
              <a:rPr lang="en-US" sz="1000" b="0" i="1" dirty="0" smtClean="0">
                <a:solidFill>
                  <a:schemeClr val="lt1"/>
                </a:solidFill>
                <a:latin typeface="+mn-lt"/>
              </a:rPr>
            </a:b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and Training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233952" y="5616847"/>
            <a:ext cx="369332" cy="1584152"/>
            <a:chOff x="10068445" y="5616847"/>
            <a:chExt cx="369332" cy="1584152"/>
          </a:xfrm>
        </p:grpSpPr>
        <p:sp>
          <p:nvSpPr>
            <p:cNvPr id="18" name="TextBox 17"/>
            <p:cNvSpPr txBox="1"/>
            <p:nvPr userDrawn="1"/>
          </p:nvSpPr>
          <p:spPr>
            <a:xfrm rot="5400000">
              <a:off x="9601329" y="6224257"/>
              <a:ext cx="1303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800" b="1" dirty="0" smtClean="0">
                  <a:solidFill>
                    <a:srgbClr val="009EC7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</a:t>
              </a:r>
              <a:endParaRPr lang="en-GB" sz="1800" b="1" dirty="0">
                <a:solidFill>
                  <a:srgbClr val="009E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 rot="5400000">
              <a:off x="10183451" y="561684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 userDrawn="1"/>
          </p:nvSpPr>
          <p:spPr>
            <a:xfrm rot="5400000">
              <a:off x="10183451" y="709299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787989" y="7036176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67" y="1954612"/>
            <a:ext cx="9624060" cy="1032098"/>
          </a:xfrm>
        </p:spPr>
        <p:txBody>
          <a:bodyPr/>
          <a:lstStyle>
            <a:lvl1pPr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2986710"/>
            <a:ext cx="9624060" cy="3767669"/>
          </a:xfrm>
        </p:spPr>
        <p:txBody>
          <a:bodyPr/>
          <a:lstStyle>
            <a:lvl1pPr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7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3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6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AF8AE-42B3-4E48-A247-65B99DC47360}" type="datetime1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0693400" cy="953589"/>
          </a:xfrm>
          <a:prstGeom prst="rect">
            <a:avLst/>
          </a:prstGeom>
          <a:solidFill>
            <a:srgbClr val="00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4897898" y="7030418"/>
            <a:ext cx="809165" cy="530464"/>
          </a:xfrm>
          <a:prstGeom prst="rect">
            <a:avLst/>
          </a:prstGeom>
          <a:solidFill>
            <a:srgbClr val="009EC7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Education </a:t>
            </a:r>
            <a:br>
              <a:rPr lang="en-US" sz="1000" b="0" i="1" dirty="0" smtClean="0">
                <a:solidFill>
                  <a:schemeClr val="lt1"/>
                </a:solidFill>
                <a:latin typeface="+mn-lt"/>
              </a:rPr>
            </a:b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and Training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99" y="75598"/>
            <a:ext cx="1800000" cy="124565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10233952" y="5616847"/>
            <a:ext cx="369332" cy="1584152"/>
            <a:chOff x="10068445" y="5616847"/>
            <a:chExt cx="369332" cy="1584152"/>
          </a:xfrm>
        </p:grpSpPr>
        <p:sp>
          <p:nvSpPr>
            <p:cNvPr id="18" name="TextBox 17"/>
            <p:cNvSpPr txBox="1"/>
            <p:nvPr userDrawn="1"/>
          </p:nvSpPr>
          <p:spPr>
            <a:xfrm rot="5400000">
              <a:off x="9601329" y="6224257"/>
              <a:ext cx="1303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800" b="1" dirty="0" smtClean="0">
                  <a:solidFill>
                    <a:srgbClr val="009EC7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</a:t>
              </a:r>
              <a:endParaRPr lang="en-GB" sz="1800" b="1" dirty="0">
                <a:solidFill>
                  <a:srgbClr val="009E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 rot="5400000">
              <a:off x="10183451" y="561684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 userDrawn="1"/>
          </p:nvSpPr>
          <p:spPr>
            <a:xfrm rot="5400000">
              <a:off x="10183451" y="709299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787989" y="7036176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>
            <a:noAutofit/>
          </a:bodyPr>
          <a:lstStyle>
            <a:lvl1pPr algn="l">
              <a:defRPr sz="4100" b="1" cap="all" baseline="0">
                <a:solidFill>
                  <a:srgbClr val="FFD62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7535-9B2D-4B32-9118-F64A24ACAABF}" type="datetime1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0693400" cy="953589"/>
          </a:xfrm>
          <a:prstGeom prst="rect">
            <a:avLst/>
          </a:prstGeom>
          <a:solidFill>
            <a:srgbClr val="00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4897898" y="7030418"/>
            <a:ext cx="809165" cy="530464"/>
          </a:xfrm>
          <a:prstGeom prst="rect">
            <a:avLst/>
          </a:prstGeom>
          <a:solidFill>
            <a:srgbClr val="009EC7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Education </a:t>
            </a:r>
            <a:br>
              <a:rPr lang="en-US" sz="1000" b="0" i="1" dirty="0" smtClean="0">
                <a:solidFill>
                  <a:schemeClr val="lt1"/>
                </a:solidFill>
                <a:latin typeface="+mn-lt"/>
              </a:rPr>
            </a:b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and Training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99" y="75598"/>
            <a:ext cx="1800000" cy="124565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10233952" y="5616847"/>
            <a:ext cx="369332" cy="1584152"/>
            <a:chOff x="10068445" y="5616847"/>
            <a:chExt cx="369332" cy="1584152"/>
          </a:xfrm>
        </p:grpSpPr>
        <p:sp>
          <p:nvSpPr>
            <p:cNvPr id="20" name="TextBox 19"/>
            <p:cNvSpPr txBox="1"/>
            <p:nvPr userDrawn="1"/>
          </p:nvSpPr>
          <p:spPr>
            <a:xfrm rot="5400000">
              <a:off x="9601329" y="6224257"/>
              <a:ext cx="1303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800" b="1" dirty="0" smtClean="0">
                  <a:solidFill>
                    <a:srgbClr val="009EC7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</a:t>
              </a:r>
              <a:endParaRPr lang="en-GB" sz="1800" b="1" dirty="0">
                <a:solidFill>
                  <a:srgbClr val="009E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 rot="5400000">
              <a:off x="10183451" y="561684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 rot="5400000">
              <a:off x="10183451" y="709299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787989" y="7036176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67" y="1954612"/>
            <a:ext cx="9624060" cy="635137"/>
          </a:xfrm>
        </p:spPr>
        <p:txBody>
          <a:bodyPr/>
          <a:lstStyle>
            <a:lvl1pPr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767" y="2589749"/>
            <a:ext cx="4294677" cy="4164630"/>
          </a:xfrm>
        </p:spPr>
        <p:txBody>
          <a:bodyPr/>
          <a:lstStyle>
            <a:lvl1pPr marL="0" indent="-123196"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23196">
              <a:buNone/>
              <a:defRPr sz="27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23196">
              <a:buClr>
                <a:srgbClr val="009FBA"/>
              </a:buClr>
              <a:buSzPct val="140000"/>
              <a:buFont typeface="Arial" pitchFamily="34" charset="0"/>
              <a:buChar char="•"/>
              <a:defRPr sz="23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205326">
              <a:defRPr sz="16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851956" y="2589749"/>
            <a:ext cx="4294677" cy="4164630"/>
          </a:xfrm>
        </p:spPr>
        <p:txBody>
          <a:bodyPr/>
          <a:lstStyle>
            <a:lvl1pPr marL="0" indent="-123196"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23196">
              <a:buNone/>
              <a:defRPr sz="27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23196">
              <a:buClr>
                <a:srgbClr val="009FBA"/>
              </a:buClr>
              <a:buSzPct val="140000"/>
              <a:buFont typeface="Arial" pitchFamily="34" charset="0"/>
              <a:buChar char="•"/>
              <a:defRPr sz="23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205326">
              <a:defRPr sz="16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A3A3B-C223-4761-AF38-31C22EECFB7F}" type="datetime1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0693400" cy="953589"/>
          </a:xfrm>
          <a:prstGeom prst="rect">
            <a:avLst/>
          </a:prstGeom>
          <a:solidFill>
            <a:srgbClr val="00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1"/>
          <p:cNvSpPr>
            <a:spLocks noChangeArrowheads="1"/>
          </p:cNvSpPr>
          <p:nvPr userDrawn="1"/>
        </p:nvSpPr>
        <p:spPr bwMode="auto">
          <a:xfrm>
            <a:off x="4897898" y="7030418"/>
            <a:ext cx="809165" cy="530464"/>
          </a:xfrm>
          <a:prstGeom prst="rect">
            <a:avLst/>
          </a:prstGeom>
          <a:solidFill>
            <a:srgbClr val="009EC7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Education </a:t>
            </a:r>
            <a:br>
              <a:rPr lang="en-US" sz="1000" b="0" i="1" dirty="0" smtClean="0">
                <a:solidFill>
                  <a:schemeClr val="lt1"/>
                </a:solidFill>
                <a:latin typeface="+mn-lt"/>
              </a:rPr>
            </a:b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and Training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99" y="75598"/>
            <a:ext cx="1800000" cy="1245653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10233952" y="5616847"/>
            <a:ext cx="369332" cy="1584152"/>
            <a:chOff x="10068445" y="5616847"/>
            <a:chExt cx="369332" cy="1584152"/>
          </a:xfrm>
        </p:grpSpPr>
        <p:sp>
          <p:nvSpPr>
            <p:cNvPr id="22" name="TextBox 21"/>
            <p:cNvSpPr txBox="1"/>
            <p:nvPr userDrawn="1"/>
          </p:nvSpPr>
          <p:spPr>
            <a:xfrm rot="5400000">
              <a:off x="9601329" y="6224257"/>
              <a:ext cx="1303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800" b="1" dirty="0" smtClean="0">
                  <a:solidFill>
                    <a:srgbClr val="009EC7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</a:t>
              </a:r>
              <a:endParaRPr lang="en-GB" sz="1800" b="1" dirty="0">
                <a:solidFill>
                  <a:srgbClr val="009E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 rot="5400000">
              <a:off x="10183451" y="561684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 rot="5400000">
              <a:off x="10183451" y="709299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7787989" y="7036176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954612"/>
            <a:ext cx="4306774" cy="635137"/>
          </a:xfrm>
        </p:spPr>
        <p:txBody>
          <a:bodyPr anchor="b">
            <a:norm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4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546767" y="2589749"/>
            <a:ext cx="4294677" cy="4164630"/>
          </a:xfrm>
        </p:spPr>
        <p:txBody>
          <a:bodyPr/>
          <a:lstStyle>
            <a:lvl1pPr marL="0" indent="-123196"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23196">
              <a:buNone/>
              <a:defRPr sz="27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23196">
              <a:buClr>
                <a:srgbClr val="009FBA"/>
              </a:buClr>
              <a:buSzPct val="140000"/>
              <a:buFont typeface="Arial" pitchFamily="34" charset="0"/>
              <a:buChar char="•"/>
              <a:defRPr sz="23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205326">
              <a:defRPr sz="16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5851956" y="2589749"/>
            <a:ext cx="4301872" cy="4164630"/>
          </a:xfrm>
        </p:spPr>
        <p:txBody>
          <a:bodyPr/>
          <a:lstStyle>
            <a:lvl1pPr marL="0" indent="-123196"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23196">
              <a:buNone/>
              <a:defRPr sz="27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23196">
              <a:buClr>
                <a:srgbClr val="009FBA"/>
              </a:buClr>
              <a:buSzPct val="140000"/>
              <a:buFont typeface="Arial" pitchFamily="34" charset="0"/>
              <a:buChar char="•"/>
              <a:defRPr sz="23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205326">
              <a:defRPr sz="16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4"/>
          </p:nvPr>
        </p:nvSpPr>
        <p:spPr>
          <a:xfrm>
            <a:off x="5851956" y="1954612"/>
            <a:ext cx="4303729" cy="625975"/>
          </a:xfrm>
        </p:spPr>
        <p:txBody>
          <a:bodyPr anchor="b">
            <a:norm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400" b="1" baseline="0">
                <a:solidFill>
                  <a:srgbClr val="0F5494"/>
                </a:solidFill>
                <a:latin typeface="Verdana" pitchFamily="34" charset="0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7887C-6A88-4A4A-898D-4AB7A4D2AB8B}" type="datetime1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10693400" cy="953589"/>
          </a:xfrm>
          <a:prstGeom prst="rect">
            <a:avLst/>
          </a:prstGeom>
          <a:solidFill>
            <a:srgbClr val="00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4897898" y="7030418"/>
            <a:ext cx="809165" cy="530464"/>
          </a:xfrm>
          <a:prstGeom prst="rect">
            <a:avLst/>
          </a:prstGeom>
          <a:solidFill>
            <a:srgbClr val="009EC7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Education </a:t>
            </a:r>
            <a:br>
              <a:rPr lang="en-US" sz="1000" b="0" i="1" dirty="0" smtClean="0">
                <a:solidFill>
                  <a:schemeClr val="lt1"/>
                </a:solidFill>
                <a:latin typeface="+mn-lt"/>
              </a:rPr>
            </a:b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and Training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99" y="75598"/>
            <a:ext cx="1800000" cy="1245653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0233952" y="5616847"/>
            <a:ext cx="369332" cy="1584152"/>
            <a:chOff x="10068445" y="5616847"/>
            <a:chExt cx="369332" cy="1584152"/>
          </a:xfrm>
        </p:grpSpPr>
        <p:sp>
          <p:nvSpPr>
            <p:cNvPr id="27" name="TextBox 26"/>
            <p:cNvSpPr txBox="1"/>
            <p:nvPr userDrawn="1"/>
          </p:nvSpPr>
          <p:spPr>
            <a:xfrm rot="5400000">
              <a:off x="9601329" y="6224257"/>
              <a:ext cx="1303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800" b="1" dirty="0" smtClean="0">
                  <a:solidFill>
                    <a:srgbClr val="009EC7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</a:t>
              </a:r>
              <a:endParaRPr lang="en-GB" sz="1800" b="1" dirty="0">
                <a:solidFill>
                  <a:srgbClr val="009E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 rot="5400000">
              <a:off x="10183451" y="561684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 rot="5400000">
              <a:off x="10183451" y="709299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787989" y="7036176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67" y="2123460"/>
            <a:ext cx="9624060" cy="1260211"/>
          </a:xfrm>
        </p:spPr>
        <p:txBody>
          <a:bodyPr>
            <a:normAutofit/>
          </a:bodyPr>
          <a:lstStyle>
            <a:lvl1pPr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C295E-802C-44BE-8FCF-BFB585E7D8F0}" type="datetime1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0693400" cy="953589"/>
          </a:xfrm>
          <a:prstGeom prst="rect">
            <a:avLst/>
          </a:prstGeom>
          <a:solidFill>
            <a:srgbClr val="00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1"/>
          <p:cNvSpPr>
            <a:spLocks noChangeArrowheads="1"/>
          </p:cNvSpPr>
          <p:nvPr userDrawn="1"/>
        </p:nvSpPr>
        <p:spPr bwMode="auto">
          <a:xfrm>
            <a:off x="4897898" y="7030418"/>
            <a:ext cx="809165" cy="530464"/>
          </a:xfrm>
          <a:prstGeom prst="rect">
            <a:avLst/>
          </a:prstGeom>
          <a:solidFill>
            <a:srgbClr val="009EC7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Education </a:t>
            </a:r>
            <a:br>
              <a:rPr lang="en-US" sz="1000" b="0" i="1" dirty="0" smtClean="0">
                <a:solidFill>
                  <a:schemeClr val="lt1"/>
                </a:solidFill>
                <a:latin typeface="+mn-lt"/>
              </a:rPr>
            </a:b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and Training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99" y="75598"/>
            <a:ext cx="1800000" cy="124565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10233952" y="5616847"/>
            <a:ext cx="369332" cy="1584152"/>
            <a:chOff x="10068445" y="5616847"/>
            <a:chExt cx="369332" cy="1584152"/>
          </a:xfrm>
        </p:grpSpPr>
        <p:sp>
          <p:nvSpPr>
            <p:cNvPr id="21" name="TextBox 20"/>
            <p:cNvSpPr txBox="1"/>
            <p:nvPr userDrawn="1"/>
          </p:nvSpPr>
          <p:spPr>
            <a:xfrm rot="5400000">
              <a:off x="9601329" y="6224257"/>
              <a:ext cx="1303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800" b="1" dirty="0" smtClean="0">
                  <a:solidFill>
                    <a:srgbClr val="009EC7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</a:t>
              </a:r>
              <a:endParaRPr lang="en-GB" sz="1800" b="1" dirty="0">
                <a:solidFill>
                  <a:srgbClr val="009E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 rot="5400000">
              <a:off x="10183451" y="561684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 rot="5400000">
              <a:off x="10183451" y="709299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7787989" y="7036176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8714379" y="7035710"/>
            <a:ext cx="1979022" cy="28704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E8B6-B4E0-4A79-935C-54987A48A6B4}" type="datetime1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0693400" cy="953589"/>
          </a:xfrm>
          <a:prstGeom prst="rect">
            <a:avLst/>
          </a:prstGeom>
          <a:solidFill>
            <a:srgbClr val="00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4897898" y="7030418"/>
            <a:ext cx="809165" cy="530464"/>
          </a:xfrm>
          <a:prstGeom prst="rect">
            <a:avLst/>
          </a:prstGeom>
          <a:solidFill>
            <a:srgbClr val="009EC7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Education </a:t>
            </a:r>
            <a:br>
              <a:rPr lang="en-US" sz="1000" b="0" i="1" dirty="0" smtClean="0">
                <a:solidFill>
                  <a:schemeClr val="lt1"/>
                </a:solidFill>
                <a:latin typeface="+mn-lt"/>
              </a:rPr>
            </a:b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and Training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99" y="75598"/>
            <a:ext cx="1800000" cy="124565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10233952" y="5616847"/>
            <a:ext cx="369332" cy="1584152"/>
            <a:chOff x="10068445" y="5616847"/>
            <a:chExt cx="369332" cy="1584152"/>
          </a:xfrm>
        </p:grpSpPr>
        <p:sp>
          <p:nvSpPr>
            <p:cNvPr id="20" name="TextBox 19"/>
            <p:cNvSpPr txBox="1"/>
            <p:nvPr userDrawn="1"/>
          </p:nvSpPr>
          <p:spPr>
            <a:xfrm rot="5400000">
              <a:off x="9601329" y="6224257"/>
              <a:ext cx="1303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800" b="1" dirty="0" smtClean="0">
                  <a:solidFill>
                    <a:srgbClr val="009EC7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</a:t>
              </a:r>
              <a:endParaRPr lang="en-GB" sz="1800" b="1" dirty="0">
                <a:solidFill>
                  <a:srgbClr val="009E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 rot="5400000">
              <a:off x="10183451" y="561684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 rot="5400000">
              <a:off x="10183451" y="709299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787989" y="7036176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2"/>
          </p:nvPr>
        </p:nvSpPr>
        <p:spPr>
          <a:xfrm>
            <a:off x="462558" y="1954612"/>
            <a:ext cx="4378886" cy="4842922"/>
          </a:xfrm>
        </p:spPr>
        <p:txBody>
          <a:bodyPr/>
          <a:lstStyle>
            <a:lvl1pPr marL="0" indent="-123196">
              <a:buNone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 marL="0" indent="-123196">
              <a:buNone/>
              <a:defRPr sz="27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 marL="0" indent="-123196">
              <a:buClr>
                <a:srgbClr val="009FBA"/>
              </a:buClr>
              <a:buSzPct val="140000"/>
              <a:buFont typeface="Arial" pitchFamily="34" charset="0"/>
              <a:buChar char="•"/>
              <a:defRPr sz="23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 marL="0" indent="-205326">
              <a:defRPr sz="1600" baseline="0">
                <a:solidFill>
                  <a:srgbClr val="0F5494"/>
                </a:solidFill>
                <a:latin typeface="Verdana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5851957" y="1478259"/>
            <a:ext cx="4841444" cy="6083004"/>
          </a:xfrm>
        </p:spPr>
        <p:txBody>
          <a:bodyPr rtlCol="0">
            <a:normAutofit/>
          </a:bodyPr>
          <a:lstStyle>
            <a:lvl1pPr marL="391146" marR="0" indent="-391146" algn="l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4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E76B-E991-4094-B0F3-A781A27DFDF8}" type="datetime1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0693400" cy="953589"/>
          </a:xfrm>
          <a:prstGeom prst="rect">
            <a:avLst/>
          </a:prstGeom>
          <a:solidFill>
            <a:srgbClr val="00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4897898" y="7030418"/>
            <a:ext cx="809165" cy="530464"/>
          </a:xfrm>
          <a:prstGeom prst="rect">
            <a:avLst/>
          </a:prstGeom>
          <a:solidFill>
            <a:srgbClr val="009EC7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Education </a:t>
            </a:r>
            <a:br>
              <a:rPr lang="en-US" sz="1000" b="0" i="1" dirty="0" smtClean="0">
                <a:solidFill>
                  <a:schemeClr val="lt1"/>
                </a:solidFill>
                <a:latin typeface="+mn-lt"/>
              </a:rPr>
            </a:b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and Training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99" y="75598"/>
            <a:ext cx="1800000" cy="1245653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10233952" y="5616847"/>
            <a:ext cx="369332" cy="1584152"/>
            <a:chOff x="10068445" y="5616847"/>
            <a:chExt cx="369332" cy="1584152"/>
          </a:xfrm>
        </p:grpSpPr>
        <p:sp>
          <p:nvSpPr>
            <p:cNvPr id="17" name="TextBox 16"/>
            <p:cNvSpPr txBox="1"/>
            <p:nvPr userDrawn="1"/>
          </p:nvSpPr>
          <p:spPr>
            <a:xfrm rot="5400000">
              <a:off x="9601329" y="6224257"/>
              <a:ext cx="1303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800" b="1" dirty="0" smtClean="0">
                  <a:solidFill>
                    <a:srgbClr val="009EC7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Eurydice</a:t>
              </a:r>
              <a:endParaRPr lang="en-GB" sz="1800" b="1" dirty="0">
                <a:solidFill>
                  <a:srgbClr val="009EC7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 rot="5400000">
              <a:off x="10183451" y="561684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 userDrawn="1"/>
          </p:nvSpPr>
          <p:spPr>
            <a:xfrm rot="5400000">
              <a:off x="10183451" y="709299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file:///G:\Eurydice_Studies_Databases\030_Technical_Tools\templates\LOGO\European%20Commission\EC%20+%20Education%20and%20Training%20Line%20Color\White%20Background\logo-eac-educ-trai-png\en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7666" y="605601"/>
            <a:ext cx="9624060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670" y="2193117"/>
            <a:ext cx="9624060" cy="456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4EC792-D0C3-4E84-BE4E-2A84A7AD2EC3}" type="datetime1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7787989" y="7036176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Date: in 12 pts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0693400" cy="953589"/>
          </a:xfrm>
          <a:prstGeom prst="rect">
            <a:avLst/>
          </a:prstGeom>
          <a:solidFill>
            <a:srgbClr val="00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4897898" y="7030418"/>
            <a:ext cx="809165" cy="530464"/>
          </a:xfrm>
          <a:prstGeom prst="rect">
            <a:avLst/>
          </a:prstGeom>
          <a:solidFill>
            <a:srgbClr val="009EC7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Education </a:t>
            </a:r>
            <a:br>
              <a:rPr lang="en-US" sz="1000" b="0" i="1" dirty="0" smtClean="0">
                <a:solidFill>
                  <a:schemeClr val="lt1"/>
                </a:solidFill>
                <a:latin typeface="+mn-lt"/>
              </a:rPr>
            </a:b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and Training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12" y="77135"/>
            <a:ext cx="1800000" cy="12456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8" r:id="rId16"/>
    <p:sldLayoutId id="2147483849" r:id="rId17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Verdana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Verdana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Verdana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Verdana Bold" pitchFamily="34" charset="0"/>
        </a:defRPr>
      </a:lvl5pPr>
      <a:lvl6pPr marL="52152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Verdana Bold" pitchFamily="34" charset="0"/>
        </a:defRPr>
      </a:lvl6pPr>
      <a:lvl7pPr marL="104305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Verdana Bold" pitchFamily="34" charset="0"/>
        </a:defRPr>
      </a:lvl7pPr>
      <a:lvl8pPr marL="156458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Verdana Bold" pitchFamily="34" charset="0"/>
        </a:defRPr>
      </a:lvl8pPr>
      <a:lvl9pPr marL="208611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Verdana Bold" pitchFamily="34" charset="0"/>
        </a:defRPr>
      </a:lvl9pPr>
    </p:titleStyle>
    <p:bodyStyle>
      <a:lvl1pPr marL="391146" indent="-3911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file:///\\s-eacea-fs03-p\EACEA.P9\Eurydice_Studies_Databases\030_Technical_Tools\Utilities\leg\leg_711_55.tif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15.tiff"/><Relationship Id="rId7" Type="http://schemas.openxmlformats.org/officeDocument/2006/relationships/image" Target="../media/image16.tiff"/><Relationship Id="rId12" Type="http://schemas.openxmlformats.org/officeDocument/2006/relationships/image" Target="file:///\\S-EACEAF\EACEA.P9\Eurydice_Studies_Databases\030_Technical_Tools\Utilities\leg\leg_2738_NAboule.ti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/\\S-EACEAF\EACEA.P9\Eurydice_Studies_Databases\030_Technical_Tools\Utilities\leg\leg_711_100.tif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file:///\\s-eacea-fs03-p\EACEA.P9\Eurydice_Studies_Databases\030_Technical_Tools\Utilities\leg\leg_711_20.tif" TargetMode="External"/><Relationship Id="rId4" Type="http://schemas.openxmlformats.org/officeDocument/2006/relationships/image" Target="file:///\\s-eacea-fs03-p\EACEA.P9\Eurydice_Studies_Databases\010_Studies_Publications\019_Citizenship_education\graph\4_01_Pupil_assessment_for_school_progression_ISCED2m.tif" TargetMode="External"/><Relationship Id="rId9" Type="http://schemas.openxmlformats.org/officeDocument/2006/relationships/image" Target="../media/image17.tiff"/><Relationship Id="rId14" Type="http://schemas.openxmlformats.org/officeDocument/2006/relationships/image" Target="file:///\\S-EACEAF\EACEA.P9\Eurydice_Studies_Databases\030_Technical_Tools\leg\leg_2738_ND.ti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file:///\\s-eacea-fs03-p\EACEA.P9\Eurydice_Studies_Databases\010_Studies_Publications\019_Citizenship_education\graph\4_02_Assessment_of_pupils_active_participationm.tif" TargetMode="External"/><Relationship Id="rId7" Type="http://schemas.openxmlformats.org/officeDocument/2006/relationships/image" Target="file:///\\S-EACEAF\EACEA.P9\Eurydice_Studies_Databases\030_Technical_Tools\Utilities\leg\leg_2738_50.tif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file:///\\S-EACEAF\EACEA.P9\Eurydice_Studies_Databases\030_Technical_Tools\Utilities\leg\leg_711_100.tif" TargetMode="External"/><Relationship Id="rId4" Type="http://schemas.openxmlformats.org/officeDocument/2006/relationships/image" Target="../media/image14.png"/><Relationship Id="rId9" Type="http://schemas.openxmlformats.org/officeDocument/2006/relationships/image" Target="file:///\\S-EACEAF\EACEA.P9\Eurydice_Studies_Databases\030_Technical_Tools\leg\leg_2738_ND.ti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acea.ec.europa.eu/education/eurydice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/G:\Management_Admin\015_Information_Communication\Sector_3_documents\Promotion_folder_Eurydice\pictures\Map_Eurydice_Network_fond_blanc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\\S-EACEAF\EACEA.P9\Eurydice_Studies_Databases\030_Technical_Tools\leg\leg_711_100.tif" TargetMode="External"/><Relationship Id="rId3" Type="http://schemas.openxmlformats.org/officeDocument/2006/relationships/image" Target="../media/image6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/\\S-EACEAF\EACEA.P9\Eurydice_Studies_Databases\030_Technical_Tools\Utilities\leg\leg_711_25.tif" TargetMode="External"/><Relationship Id="rId5" Type="http://schemas.openxmlformats.org/officeDocument/2006/relationships/image" Target="../media/image7.png"/><Relationship Id="rId10" Type="http://schemas.openxmlformats.org/officeDocument/2006/relationships/image" Target="file:///\\S-EACEAF\EACEA.P9\Eurydice_Studies_Databases\030_Technical_Tools\leg\leg_2738_ND.tif" TargetMode="External"/><Relationship Id="rId4" Type="http://schemas.openxmlformats.org/officeDocument/2006/relationships/image" Target="file:///\\s-eacea-fs03-p\EACEA.P9\Eurydice_Studies_Databases\010_Studies_Publications\019_Citizenship_education\graph\1_03_Cross_curricular_approachesm.tif" TargetMode="Externa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file:///\\S-EACEAF\EACEA.P9\Eurydice_Studies_Databases\030_Technical_Tools\leg\leg_711_100.tif" TargetMode="External"/><Relationship Id="rId3" Type="http://schemas.openxmlformats.org/officeDocument/2006/relationships/image" Target="../media/image10.tiff"/><Relationship Id="rId7" Type="http://schemas.openxmlformats.org/officeDocument/2006/relationships/image" Target="../media/image8.png"/><Relationship Id="rId12" Type="http://schemas.openxmlformats.org/officeDocument/2006/relationships/image" Target="file:///\\S-EACEAF\EACEA.P9\Eurydice_Studies_Databases\030_Technical_Tools\leg\leg_2738_ND.ti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/\\S-EACEAF\EACEA.P9\Eurydice_Studies_Databases\030_Technical_Tools\Utilities\leg\leg_711_25.tif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file:///\\S-EACEAF\EACEA.P9\Eurydice_Studies_Databases\030_Technical_Tools\Utilities\leg\leg_2738_NAboule.tif" TargetMode="External"/><Relationship Id="rId4" Type="http://schemas.openxmlformats.org/officeDocument/2006/relationships/image" Target="file:///\\s-eacea-fs03-p\EACEA.P9\Eurydice_Studies_Databases\010_Studies_Publications\019_Citizenship_education\graph\1_01_Separate_subjectm.tif" TargetMode="Externa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file:///\\S-EACEAF\EACEA.P9\Eurydice_Studies_Databases\030_Technical_Tools\Utilities\leg\leg_711_55.tif" TargetMode="External"/><Relationship Id="rId3" Type="http://schemas.openxmlformats.org/officeDocument/2006/relationships/image" Target="../media/image12.tif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/\\S-EACEAF\EACEA.P9\Eurydice_Studies_Databases\030_Technical_Tools\Utilities\leg\leg_711_25.tif" TargetMode="External"/><Relationship Id="rId5" Type="http://schemas.openxmlformats.org/officeDocument/2006/relationships/image" Target="../media/image7.png"/><Relationship Id="rId10" Type="http://schemas.openxmlformats.org/officeDocument/2006/relationships/image" Target="file:///\\S-EACEAF\EACEA.P9\Eurydice_Studies_Databases\030_Technical_Tools\Utilities\leg\leg_711_100.tif" TargetMode="External"/><Relationship Id="rId4" Type="http://schemas.openxmlformats.org/officeDocument/2006/relationships/image" Target="file:///\\s-eacea-fs03-p\EACEA.P9\Eurydice_Studies_Databases\010_Studies_Publications\019_Citizenship_education\graph\1_04_taugh_time.tif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995384" y="1201784"/>
            <a:ext cx="5698016" cy="63585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1303"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201784"/>
            <a:ext cx="4993590" cy="6358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1303" cap="rnd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ADD PHOTO HERE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and replace this box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263159" y="1836415"/>
            <a:ext cx="5000610" cy="1190882"/>
          </a:xfrm>
        </p:spPr>
        <p:txBody>
          <a:bodyPr/>
          <a:lstStyle/>
          <a:p>
            <a:pPr eaLnBrk="1" hangingPunct="1">
              <a:defRPr/>
            </a:pPr>
            <a:r>
              <a:rPr lang="fr-BE" sz="3700" b="1" dirty="0" err="1" smtClean="0">
                <a:solidFill>
                  <a:srgbClr val="002060"/>
                </a:solidFill>
                <a:cs typeface="Arial" pitchFamily="34" charset="0"/>
              </a:rPr>
              <a:t>Citizenship</a:t>
            </a:r>
            <a:r>
              <a:rPr lang="fr-BE" sz="37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fr-BE" sz="3700" b="1" dirty="0" err="1" smtClean="0">
                <a:solidFill>
                  <a:srgbClr val="002060"/>
                </a:solidFill>
                <a:cs typeface="Arial" pitchFamily="34" charset="0"/>
              </a:rPr>
              <a:t>education</a:t>
            </a:r>
            <a:r>
              <a:rPr lang="fr-BE" sz="3700" b="1" dirty="0" smtClean="0">
                <a:solidFill>
                  <a:srgbClr val="002060"/>
                </a:solidFill>
                <a:cs typeface="Arial" pitchFamily="34" charset="0"/>
              </a:rPr>
              <a:t> in Europe</a:t>
            </a:r>
            <a:endParaRPr lang="en-GB" sz="37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GB" sz="3700" dirty="0" smtClean="0">
              <a:solidFill>
                <a:srgbClr val="00206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63159" y="3276575"/>
            <a:ext cx="5044060" cy="720080"/>
          </a:xfrm>
        </p:spPr>
        <p:txBody>
          <a:bodyPr>
            <a:noAutofit/>
          </a:bodyPr>
          <a:lstStyle/>
          <a:p>
            <a:r>
              <a:rPr lang="fr-BE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Main </a:t>
            </a:r>
            <a:r>
              <a:rPr lang="fr-BE" sz="200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findings</a:t>
            </a:r>
            <a:r>
              <a:rPr lang="fr-BE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fr-BE" sz="200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from</a:t>
            </a:r>
            <a:r>
              <a:rPr lang="fr-BE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the </a:t>
            </a:r>
            <a:r>
              <a:rPr lang="fr-BE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Eurydice report</a:t>
            </a:r>
            <a:endParaRPr lang="en-GB" sz="200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4732" y="6012879"/>
            <a:ext cx="4676891" cy="536212"/>
          </a:xfrm>
          <a:prstGeom prst="rect">
            <a:avLst/>
          </a:prstGeom>
          <a:noFill/>
        </p:spPr>
        <p:txBody>
          <a:bodyPr wrap="square" lIns="104306" tIns="52153" rIns="104306" bIns="52153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</a:rPr>
              <a:t>Conference 'Social and </a:t>
            </a:r>
            <a:r>
              <a:rPr lang="en-GB" sz="1400" b="1" dirty="0">
                <a:solidFill>
                  <a:schemeClr val="tx2"/>
                </a:solidFill>
              </a:rPr>
              <a:t>citizen's </a:t>
            </a:r>
            <a:r>
              <a:rPr lang="en-GB" sz="1400" b="1" dirty="0" smtClean="0">
                <a:solidFill>
                  <a:schemeClr val="tx2"/>
                </a:solidFill>
              </a:rPr>
              <a:t>responsibility' </a:t>
            </a:r>
            <a:endParaRPr lang="en-GB" sz="14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it-IT" sz="1400" b="1" dirty="0" smtClean="0">
                <a:solidFill>
                  <a:schemeClr val="tx2"/>
                </a:solidFill>
              </a:rPr>
              <a:t>Slovenia - </a:t>
            </a:r>
            <a:r>
              <a:rPr lang="en-GB" sz="1400" b="1" dirty="0" smtClean="0">
                <a:solidFill>
                  <a:schemeClr val="tx2"/>
                </a:solidFill>
              </a:rPr>
              <a:t>10 October 2013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3158" y="4419889"/>
            <a:ext cx="5196109" cy="59776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BE" sz="1600" b="1" dirty="0" smtClean="0">
                <a:solidFill>
                  <a:schemeClr val="tx2"/>
                </a:solidFill>
              </a:rPr>
              <a:t>Ana Sofia de Almeida Coutinho</a:t>
            </a:r>
            <a:endParaRPr lang="en-GB" sz="1600" b="1" dirty="0" smtClean="0">
              <a:solidFill>
                <a:schemeClr val="tx2"/>
              </a:solidFill>
            </a:endParaRPr>
          </a:p>
          <a:p>
            <a:r>
              <a:rPr lang="en-GB" sz="1600" b="1" dirty="0" smtClean="0">
                <a:solidFill>
                  <a:schemeClr val="tx2"/>
                </a:solidFill>
              </a:rPr>
              <a:t>Eurydice </a:t>
            </a:r>
            <a:r>
              <a:rPr lang="en-GB" sz="1600" b="1" dirty="0">
                <a:solidFill>
                  <a:schemeClr val="tx2"/>
                </a:solidFill>
              </a:rPr>
              <a:t>and Policy support </a:t>
            </a:r>
            <a:r>
              <a:rPr lang="en-GB" sz="1600" b="1" dirty="0" smtClean="0">
                <a:solidFill>
                  <a:schemeClr val="tx2"/>
                </a:solidFill>
              </a:rPr>
              <a:t>unit -  EACEA</a:t>
            </a:r>
            <a:endParaRPr lang="en-GB" sz="1600" b="1" dirty="0">
              <a:solidFill>
                <a:schemeClr val="tx2"/>
              </a:solidFill>
            </a:endParaRPr>
          </a:p>
        </p:txBody>
      </p:sp>
      <p:pic>
        <p:nvPicPr>
          <p:cNvPr id="14" name="Picture 18" descr="logo_ce-educ-trai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804" y="364070"/>
            <a:ext cx="1800000" cy="117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993590" y="7030418"/>
            <a:ext cx="784910" cy="530464"/>
          </a:xfrm>
          <a:prstGeom prst="rect">
            <a:avLst/>
          </a:prstGeom>
          <a:solidFill>
            <a:srgbClr val="009EC7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36000" tIns="36000" rIns="0" bIns="52153" anchor="t" anchorCtr="0"/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Education </a:t>
            </a:r>
            <a:br>
              <a:rPr lang="en-US" sz="1000" b="0" i="1" dirty="0" smtClean="0">
                <a:solidFill>
                  <a:schemeClr val="lt1"/>
                </a:solidFill>
                <a:latin typeface="+mn-lt"/>
              </a:rPr>
            </a:br>
            <a:r>
              <a:rPr lang="en-US" sz="1000" b="0" i="1" dirty="0" smtClean="0">
                <a:solidFill>
                  <a:schemeClr val="lt1"/>
                </a:solidFill>
                <a:latin typeface="+mn-lt"/>
              </a:rPr>
              <a:t>and Training</a:t>
            </a:r>
            <a:endParaRPr lang="en-US" sz="1000" b="0" i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3" name="Picture 12" descr="Citizenship_Education_in Europe_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449" y="1446994"/>
            <a:ext cx="4137355" cy="584865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32" y="1245707"/>
            <a:ext cx="9919214" cy="1032098"/>
          </a:xfrm>
        </p:spPr>
        <p:txBody>
          <a:bodyPr/>
          <a:lstStyle/>
          <a:p>
            <a:pPr algn="r"/>
            <a:r>
              <a:rPr lang="fr-BE" sz="2400" dirty="0" smtClean="0"/>
              <a:t>Contribution of marks on the transition to the </a:t>
            </a:r>
            <a:r>
              <a:rPr lang="fr-BE" sz="2400" dirty="0" err="1" smtClean="0"/>
              <a:t>next</a:t>
            </a:r>
            <a:r>
              <a:rPr lang="fr-BE" sz="2400" dirty="0" smtClean="0"/>
              <a:t> </a:t>
            </a:r>
            <a:r>
              <a:rPr lang="fr-BE" sz="2400" dirty="0" err="1" smtClean="0"/>
              <a:t>level</a:t>
            </a:r>
            <a:r>
              <a:rPr lang="fr-BE" sz="2400" dirty="0" smtClean="0"/>
              <a:t> </a:t>
            </a:r>
            <a:endParaRPr lang="en-GB" sz="2400" dirty="0"/>
          </a:p>
        </p:txBody>
      </p:sp>
      <p:pic>
        <p:nvPicPr>
          <p:cNvPr id="5" name="Picture 2" descr="\\s-eacea-fs03-p\EACEA.P9\Eurydice_Studies_Databases\010_Studies_Publications\019_Citizenship_education\graph\4_01_Pupil_assessment_for_school_progression_ISCED2m.t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11437" y="2277805"/>
            <a:ext cx="5332781" cy="431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70943" y="6654227"/>
            <a:ext cx="1323095" cy="27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en-GB" sz="1100" i="1" dirty="0"/>
              <a:t>Source:</a:t>
            </a:r>
            <a:r>
              <a:rPr lang="en-GB" sz="1100" dirty="0"/>
              <a:t> Eurydice.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481489" y="2316685"/>
            <a:ext cx="4022552" cy="59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Marks in separate </a:t>
            </a:r>
            <a:r>
              <a:rPr lang="en-GB" sz="1600" b="1" dirty="0" smtClean="0">
                <a:solidFill>
                  <a:schemeClr val="tx2"/>
                </a:solidFill>
              </a:rPr>
              <a:t>subject - ISCED 2 or </a:t>
            </a:r>
          </a:p>
          <a:p>
            <a:r>
              <a:rPr lang="en-GB" sz="1600" b="1" dirty="0" smtClean="0">
                <a:solidFill>
                  <a:schemeClr val="tx2"/>
                </a:solidFill>
              </a:rPr>
              <a:t>full-time compulsory education</a:t>
            </a:r>
            <a:endParaRPr lang="en-GB" sz="1600" b="1" dirty="0">
              <a:solidFill>
                <a:schemeClr val="tx2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28384" y="3107487"/>
            <a:ext cx="4958251" cy="3112002"/>
            <a:chOff x="6152156" y="3379467"/>
            <a:chExt cx="4958251" cy="3112002"/>
          </a:xfrm>
        </p:grpSpPr>
        <p:grpSp>
          <p:nvGrpSpPr>
            <p:cNvPr id="20" name="Group 19"/>
            <p:cNvGrpSpPr/>
            <p:nvPr/>
          </p:nvGrpSpPr>
          <p:grpSpPr>
            <a:xfrm>
              <a:off x="6152156" y="3379467"/>
              <a:ext cx="3081320" cy="1545229"/>
              <a:chOff x="7069353" y="4203435"/>
              <a:chExt cx="3081320" cy="1545229"/>
            </a:xfrm>
          </p:grpSpPr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7396096" y="4203435"/>
                <a:ext cx="2754577" cy="35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4287" tIns="52144" rIns="104287" bIns="52144">
                <a:spAutoFit/>
              </a:bodyPr>
              <a:lstStyle/>
              <a:p>
                <a:r>
                  <a:rPr lang="en-GB" sz="1600" b="1" dirty="0">
                    <a:solidFill>
                      <a:schemeClr val="tx2"/>
                    </a:solidFill>
                  </a:rPr>
                  <a:t>always taken into account</a:t>
                </a:r>
              </a:p>
            </p:txBody>
          </p:sp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>
                <a:off x="7396094" y="4735244"/>
                <a:ext cx="2307620" cy="597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04287" tIns="52144" rIns="104287" bIns="52144">
                <a:spAutoFit/>
              </a:bodyPr>
              <a:lstStyle/>
              <a:p>
                <a:r>
                  <a:rPr lang="en-GB" sz="1600" b="1" dirty="0">
                    <a:solidFill>
                      <a:schemeClr val="tx2"/>
                    </a:solidFill>
                  </a:rPr>
                  <a:t>not systematically </a:t>
                </a:r>
                <a:br>
                  <a:rPr lang="en-GB" sz="1600" b="1" dirty="0">
                    <a:solidFill>
                      <a:schemeClr val="tx2"/>
                    </a:solidFill>
                  </a:rPr>
                </a:br>
                <a:r>
                  <a:rPr lang="en-GB" sz="1600" b="1" dirty="0">
                    <a:solidFill>
                      <a:schemeClr val="tx2"/>
                    </a:solidFill>
                  </a:rPr>
                  <a:t>taken into account</a:t>
                </a:r>
                <a:r>
                  <a:rPr lang="en-GB" sz="1600" b="1" dirty="0"/>
                  <a:t> </a:t>
                </a:r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7384957" y="5397136"/>
                <a:ext cx="2627939" cy="351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4287" tIns="52144" rIns="104287" bIns="52144">
                <a:spAutoFit/>
              </a:bodyPr>
              <a:lstStyle/>
              <a:p>
                <a:r>
                  <a:rPr lang="en-GB" sz="1600" b="1" dirty="0">
                    <a:solidFill>
                      <a:schemeClr val="tx2"/>
                    </a:solidFill>
                  </a:rPr>
                  <a:t>never taken into account</a:t>
                </a:r>
              </a:p>
            </p:txBody>
          </p:sp>
          <p:pic>
            <p:nvPicPr>
              <p:cNvPr id="12" name="Picture 4" descr="\\S-EACEAF\EACEA.P9\Eurydice_Studies_Databases\030_Technical_Tools\Utilities\leg\leg_711_100.tif"/>
              <p:cNvPicPr>
                <a:picLocks noChangeAspect="1" noChangeArrowheads="1"/>
              </p:cNvPicPr>
              <p:nvPr/>
            </p:nvPicPr>
            <p:blipFill>
              <a:blip r:embed="rId5" r:link="rId6" cstate="print"/>
              <a:srcRect/>
              <a:stretch>
                <a:fillRect/>
              </a:stretch>
            </p:blipFill>
            <p:spPr bwMode="auto">
              <a:xfrm>
                <a:off x="7069353" y="4257413"/>
                <a:ext cx="315604" cy="297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5" descr="\\s-eacea-fs03-p\EACEA.P9\Eurydice_Studies_Databases\030_Technical_Tools\Utilities\leg\leg_711_55.tif"/>
              <p:cNvPicPr>
                <a:picLocks noChangeAspect="1" noChangeArrowheads="1"/>
              </p:cNvPicPr>
              <p:nvPr/>
            </p:nvPicPr>
            <p:blipFill>
              <a:blip r:embed="rId7" r:link="rId8" cstate="print"/>
              <a:srcRect/>
              <a:stretch>
                <a:fillRect/>
              </a:stretch>
            </p:blipFill>
            <p:spPr bwMode="auto">
              <a:xfrm>
                <a:off x="7069353" y="4854262"/>
                <a:ext cx="315604" cy="297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" descr="\\s-eacea-fs03-p\EACEA.P9\Eurydice_Studies_Databases\030_Technical_Tools\Utilities\leg\leg_711_20.tif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/>
              <a:stretch>
                <a:fillRect/>
              </a:stretch>
            </p:blipFill>
            <p:spPr bwMode="auto">
              <a:xfrm>
                <a:off x="7069353" y="5449363"/>
                <a:ext cx="315604" cy="299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6458035" y="5053147"/>
              <a:ext cx="4652372" cy="843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287" tIns="52144" rIns="104287" bIns="52144">
              <a:spAutoFit/>
            </a:bodyPr>
            <a:lstStyle/>
            <a:p>
              <a:r>
                <a:rPr lang="en-GB" sz="1600" b="1" dirty="0">
                  <a:solidFill>
                    <a:schemeClr val="tx2"/>
                  </a:solidFill>
                </a:rPr>
                <a:t>n</a:t>
              </a:r>
              <a:r>
                <a:rPr lang="en-GB" sz="1600" b="1" dirty="0" smtClean="0">
                  <a:solidFill>
                    <a:schemeClr val="tx2"/>
                  </a:solidFill>
                </a:rPr>
                <a:t>ot </a:t>
              </a:r>
              <a:r>
                <a:rPr lang="en-GB" sz="1600" b="1" dirty="0">
                  <a:solidFill>
                    <a:schemeClr val="tx2"/>
                  </a:solidFill>
                </a:rPr>
                <a:t>taught as a separate </a:t>
              </a:r>
              <a:r>
                <a:rPr lang="en-GB" sz="1600" b="1" dirty="0" smtClean="0">
                  <a:solidFill>
                    <a:schemeClr val="tx2"/>
                  </a:solidFill>
                </a:rPr>
                <a:t>compulsory</a:t>
              </a:r>
            </a:p>
            <a:p>
              <a:r>
                <a:rPr lang="en-GB" sz="1600" b="1" dirty="0" smtClean="0">
                  <a:solidFill>
                    <a:schemeClr val="tx2"/>
                  </a:solidFill>
                </a:rPr>
                <a:t>subject </a:t>
              </a:r>
              <a:r>
                <a:rPr lang="en-GB" sz="1600" b="1" dirty="0">
                  <a:solidFill>
                    <a:schemeClr val="tx2"/>
                  </a:solidFill>
                </a:rPr>
                <a:t>or </a:t>
              </a:r>
              <a:r>
                <a:rPr lang="en-GB" sz="1600" b="1" dirty="0" smtClean="0">
                  <a:solidFill>
                    <a:schemeClr val="tx2"/>
                  </a:solidFill>
                </a:rPr>
                <a:t>single </a:t>
              </a:r>
              <a:r>
                <a:rPr lang="en-GB" sz="1600" b="1" dirty="0">
                  <a:solidFill>
                    <a:schemeClr val="tx2"/>
                  </a:solidFill>
                </a:rPr>
                <a:t>structure compulsory education with no transition</a:t>
              </a:r>
            </a:p>
          </p:txBody>
        </p:sp>
        <p:pic>
          <p:nvPicPr>
            <p:cNvPr id="17" name="Picture 7" descr="\\S-EACEAF\EACEA.P9\Eurydice_Studies_Databases\030_Technical_Tools\Utilities\leg\leg_2738_NAboule.tif"/>
            <p:cNvPicPr>
              <a:picLocks noChangeAspect="1" noChangeArrowheads="1"/>
            </p:cNvPicPr>
            <p:nvPr/>
          </p:nvPicPr>
          <p:blipFill>
            <a:blip r:embed="rId11" r:link="rId12" cstate="print"/>
            <a:srcRect/>
            <a:stretch>
              <a:fillRect/>
            </a:stretch>
          </p:blipFill>
          <p:spPr bwMode="auto">
            <a:xfrm>
              <a:off x="6203296" y="5312279"/>
              <a:ext cx="272905" cy="257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 descr="\\S-EACEAF\EACEA.P9\Eurydice_Studies_Databases\030_Technical_Tools\leg\leg_2738_ND.tif"/>
            <p:cNvPicPr>
              <a:picLocks noChangeAspect="1" noChangeArrowheads="1"/>
            </p:cNvPicPr>
            <p:nvPr/>
          </p:nvPicPr>
          <p:blipFill>
            <a:blip r:embed="rId13" r:link="rId14" cstate="print"/>
            <a:srcRect/>
            <a:stretch>
              <a:fillRect/>
            </a:stretch>
          </p:blipFill>
          <p:spPr bwMode="auto">
            <a:xfrm>
              <a:off x="6203296" y="6166930"/>
              <a:ext cx="315604" cy="29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513034" y="6139941"/>
              <a:ext cx="1816820" cy="351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en-GB" sz="1600" dirty="0">
                  <a:solidFill>
                    <a:schemeClr val="tx2"/>
                  </a:solidFill>
                </a:rPr>
                <a:t>data not available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90140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64" y="1620391"/>
            <a:ext cx="9624060" cy="1032098"/>
          </a:xfrm>
        </p:spPr>
        <p:txBody>
          <a:bodyPr/>
          <a:lstStyle/>
          <a:p>
            <a:r>
              <a:rPr lang="fr-BE" sz="3600" dirty="0" smtClean="0"/>
              <a:t>Informal </a:t>
            </a:r>
            <a:r>
              <a:rPr lang="fr-BE" sz="3600" dirty="0" err="1" smtClean="0"/>
              <a:t>learning</a:t>
            </a:r>
            <a:r>
              <a:rPr lang="fr-BE" sz="3600" dirty="0" smtClean="0"/>
              <a:t>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172" y="2700511"/>
            <a:ext cx="9624060" cy="424847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fr-BE" sz="3200" dirty="0" smtClean="0"/>
              <a:t>School culture</a:t>
            </a:r>
          </a:p>
          <a:p>
            <a:pPr marL="0" indent="0"/>
            <a:endParaRPr lang="fr-BE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fr-BE" sz="3200" dirty="0" smtClean="0"/>
              <a:t>Out-of-</a:t>
            </a:r>
            <a:r>
              <a:rPr lang="fr-BE" sz="3200" dirty="0" err="1" smtClean="0"/>
              <a:t>school</a:t>
            </a:r>
            <a:r>
              <a:rPr lang="fr-BE" sz="3200" dirty="0" smtClean="0"/>
              <a:t> </a:t>
            </a:r>
            <a:r>
              <a:rPr lang="fr-BE" sz="3200" dirty="0" err="1" smtClean="0"/>
              <a:t>activities</a:t>
            </a:r>
            <a:endParaRPr lang="fr-BE" sz="3200" dirty="0" smtClean="0"/>
          </a:p>
          <a:p>
            <a:pPr marL="913537" lvl="1" indent="-457200">
              <a:buFont typeface="Arial" pitchFamily="34" charset="0"/>
              <a:buChar char="•"/>
            </a:pPr>
            <a:r>
              <a:rPr lang="fr-BE" sz="2400" dirty="0" smtClean="0"/>
              <a:t>Curriculum and </a:t>
            </a:r>
            <a:r>
              <a:rPr lang="fr-BE" sz="2400" dirty="0" err="1" smtClean="0"/>
              <a:t>steering</a:t>
            </a:r>
            <a:r>
              <a:rPr lang="fr-BE" sz="2400" dirty="0" smtClean="0"/>
              <a:t> documents</a:t>
            </a:r>
          </a:p>
          <a:p>
            <a:pPr marL="913537" lvl="1" indent="-457200">
              <a:buFont typeface="Arial" pitchFamily="34" charset="0"/>
              <a:buChar char="•"/>
            </a:pPr>
            <a:r>
              <a:rPr lang="fr-BE" sz="2400" dirty="0" smtClean="0"/>
              <a:t>Nation-</a:t>
            </a:r>
            <a:r>
              <a:rPr lang="fr-BE" sz="2400" dirty="0" err="1" smtClean="0"/>
              <a:t>wide</a:t>
            </a:r>
            <a:r>
              <a:rPr lang="fr-BE" sz="2400" dirty="0" smtClean="0"/>
              <a:t> programmes and </a:t>
            </a:r>
            <a:r>
              <a:rPr lang="fr-BE" sz="2400" dirty="0" err="1" smtClean="0"/>
              <a:t>projects</a:t>
            </a:r>
            <a:endParaRPr lang="fr-BE" sz="2400" dirty="0" smtClean="0"/>
          </a:p>
          <a:p>
            <a:pPr marL="913537" lvl="1" indent="-457200">
              <a:buFont typeface="Arial" pitchFamily="34" charset="0"/>
              <a:buChar char="•"/>
            </a:pPr>
            <a:endParaRPr lang="fr-BE" sz="2400" dirty="0"/>
          </a:p>
          <a:p>
            <a:pPr marL="456337" lvl="1" indent="0"/>
            <a:r>
              <a:rPr lang="fr-BE" sz="2400" i="0" dirty="0"/>
              <a:t>→ Great variation of 8th grade </a:t>
            </a:r>
            <a:r>
              <a:rPr lang="fr-BE" sz="2400" i="0" dirty="0" err="1"/>
              <a:t>student's</a:t>
            </a:r>
            <a:r>
              <a:rPr lang="fr-BE" sz="2400" i="0" dirty="0"/>
              <a:t> participation in </a:t>
            </a:r>
            <a:r>
              <a:rPr lang="fr-BE" sz="2400" i="0" dirty="0" err="1"/>
              <a:t>civic-related</a:t>
            </a:r>
            <a:r>
              <a:rPr lang="fr-BE" sz="2400" i="0" dirty="0"/>
              <a:t> </a:t>
            </a:r>
            <a:r>
              <a:rPr lang="fr-BE" sz="2400" i="0" dirty="0" err="1"/>
              <a:t>activities</a:t>
            </a:r>
            <a:r>
              <a:rPr lang="fr-BE" sz="2400" i="0" dirty="0"/>
              <a:t> in Europe (2009 ICCS) </a:t>
            </a:r>
          </a:p>
          <a:p>
            <a:pPr marL="456337" lvl="1" indent="0">
              <a:buFont typeface="Arial" pitchFamily="34" charset="0"/>
              <a:buNone/>
            </a:pPr>
            <a:endParaRPr lang="fr-BE" sz="2400" dirty="0" smtClean="0"/>
          </a:p>
          <a:p>
            <a:pPr marL="456337" lvl="1" indent="0">
              <a:buFont typeface="Arial" pitchFamily="34" charset="0"/>
              <a:buNone/>
            </a:pPr>
            <a:endParaRPr lang="fr-BE" sz="2400" dirty="0" smtClean="0"/>
          </a:p>
          <a:p>
            <a:pPr marL="913537" lvl="1" indent="-457200">
              <a:buFont typeface="Arial" pitchFamily="34" charset="0"/>
              <a:buChar char="•"/>
            </a:pPr>
            <a:endParaRPr lang="fr-BE" sz="2400" dirty="0" smtClean="0"/>
          </a:p>
          <a:p>
            <a:pPr marL="913537" lvl="1" indent="-457200">
              <a:buFont typeface="Arial" pitchFamily="34" charset="0"/>
              <a:buChar char="•"/>
            </a:pP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14002102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64" y="1692399"/>
            <a:ext cx="9624060" cy="1032098"/>
          </a:xfrm>
        </p:spPr>
        <p:txBody>
          <a:bodyPr/>
          <a:lstStyle/>
          <a:p>
            <a:r>
              <a:rPr lang="fr-BE" dirty="0" smtClean="0"/>
              <a:t>School </a:t>
            </a:r>
            <a:r>
              <a:rPr lang="fr-BE" dirty="0" err="1" smtClean="0"/>
              <a:t>governance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172" y="2916535"/>
            <a:ext cx="5976664" cy="3767669"/>
          </a:xfrm>
        </p:spPr>
        <p:txBody>
          <a:bodyPr/>
          <a:lstStyle/>
          <a:p>
            <a:pPr marL="0" indent="0"/>
            <a:endParaRPr lang="fr-BE" sz="2700" dirty="0" smtClean="0"/>
          </a:p>
          <a:p>
            <a:pPr marL="0" indent="0"/>
            <a:endParaRPr lang="fr-BE" sz="2700" dirty="0"/>
          </a:p>
          <a:p>
            <a:pPr marL="0" indent="0"/>
            <a:r>
              <a:rPr lang="fr-BE" sz="2700" dirty="0" err="1" smtClean="0"/>
              <a:t>Regulations</a:t>
            </a:r>
            <a:r>
              <a:rPr lang="fr-BE" sz="2700" dirty="0" smtClean="0"/>
              <a:t> in </a:t>
            </a:r>
            <a:r>
              <a:rPr lang="fr-BE" sz="2700" u="sng" dirty="0" smtClean="0"/>
              <a:t>all</a:t>
            </a:r>
            <a:r>
              <a:rPr lang="fr-BE" sz="2700" dirty="0" smtClean="0"/>
              <a:t> countries: </a:t>
            </a:r>
          </a:p>
          <a:p>
            <a:pPr marL="0" indent="0"/>
            <a:r>
              <a:rPr lang="fr-BE" sz="2700" dirty="0" smtClean="0">
                <a:latin typeface="Calibri"/>
                <a:cs typeface="Calibri"/>
              </a:rPr>
              <a:t>→ </a:t>
            </a:r>
            <a:r>
              <a:rPr lang="fr-BE" sz="2700" dirty="0"/>
              <a:t>Right for </a:t>
            </a:r>
            <a:r>
              <a:rPr lang="fr-BE" sz="2700" dirty="0" err="1"/>
              <a:t>students</a:t>
            </a:r>
            <a:r>
              <a:rPr lang="fr-BE" sz="2700" dirty="0"/>
              <a:t> to </a:t>
            </a:r>
            <a:r>
              <a:rPr lang="fr-BE" sz="2700" dirty="0" err="1"/>
              <a:t>participate</a:t>
            </a:r>
            <a:r>
              <a:rPr lang="fr-BE" sz="2700" dirty="0"/>
              <a:t> in </a:t>
            </a:r>
            <a:r>
              <a:rPr lang="fr-BE" sz="2700" dirty="0" err="1"/>
              <a:t>school</a:t>
            </a:r>
            <a:r>
              <a:rPr lang="fr-BE" sz="2700" dirty="0"/>
              <a:t>-life </a:t>
            </a:r>
            <a:endParaRPr lang="fr-BE" sz="2700" dirty="0" smtClean="0"/>
          </a:p>
          <a:p>
            <a:pPr marL="0" indent="0"/>
            <a:r>
              <a:rPr lang="fr-BE" sz="2700" dirty="0" smtClean="0"/>
              <a:t>and </a:t>
            </a:r>
            <a:r>
              <a:rPr lang="fr-BE" sz="2700" dirty="0" err="1"/>
              <a:t>decision-making</a:t>
            </a:r>
            <a:endParaRPr lang="fr-BE" sz="2700" dirty="0"/>
          </a:p>
          <a:p>
            <a:pPr marL="0" indent="0"/>
            <a:endParaRPr lang="fr-BE" sz="2700" dirty="0" smtClean="0"/>
          </a:p>
          <a:p>
            <a:pPr marL="0" indent="0"/>
            <a:endParaRPr lang="fr-BE" dirty="0" smtClean="0"/>
          </a:p>
          <a:p>
            <a:pPr marL="913537" lvl="1" indent="-45720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2804" y="3728497"/>
            <a:ext cx="3880570" cy="331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8340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6" y="2844527"/>
            <a:ext cx="4884038" cy="3767669"/>
          </a:xfrm>
        </p:spPr>
        <p:txBody>
          <a:bodyPr/>
          <a:lstStyle/>
          <a:p>
            <a:pPr marL="970687" lvl="1" indent="-514350">
              <a:buFont typeface="+mj-lt"/>
              <a:buAutoNum type="arabicParenR"/>
            </a:pPr>
            <a:r>
              <a:rPr lang="fr-BE" sz="3200" i="0" dirty="0" smtClean="0"/>
              <a:t>Class </a:t>
            </a:r>
            <a:r>
              <a:rPr lang="fr-BE" sz="3200" i="0" dirty="0" err="1"/>
              <a:t>representatives</a:t>
            </a:r>
            <a:endParaRPr lang="fr-BE" sz="3200" i="0" dirty="0"/>
          </a:p>
          <a:p>
            <a:pPr marL="970687" lvl="1" indent="-514350">
              <a:buFont typeface="+mj-lt"/>
              <a:buAutoNum type="arabicParenR"/>
            </a:pPr>
            <a:r>
              <a:rPr lang="fr-BE" sz="3200" i="0" dirty="0" err="1"/>
              <a:t>Students</a:t>
            </a:r>
            <a:r>
              <a:rPr lang="fr-BE" sz="3200" i="0" dirty="0"/>
              <a:t>' </a:t>
            </a:r>
            <a:r>
              <a:rPr lang="fr-BE" sz="3200" i="0" dirty="0" err="1"/>
              <a:t>councils</a:t>
            </a:r>
            <a:endParaRPr lang="fr-BE" sz="3200" i="0" dirty="0"/>
          </a:p>
          <a:p>
            <a:pPr marL="970687" lvl="1" indent="-514350">
              <a:buFont typeface="+mj-lt"/>
              <a:buAutoNum type="arabicParenR"/>
            </a:pPr>
            <a:r>
              <a:rPr lang="fr-BE" sz="3200" i="0" dirty="0"/>
              <a:t>School </a:t>
            </a:r>
            <a:r>
              <a:rPr lang="fr-BE" sz="3200" i="0" dirty="0" err="1"/>
              <a:t>governing</a:t>
            </a:r>
            <a:r>
              <a:rPr lang="fr-BE" sz="3200" i="0" dirty="0"/>
              <a:t> bodies</a:t>
            </a:r>
          </a:p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130676" y="3391156"/>
            <a:ext cx="4629112" cy="1994520"/>
            <a:chOff x="5130676" y="3391156"/>
            <a:chExt cx="4629112" cy="1994520"/>
          </a:xfrm>
        </p:grpSpPr>
        <p:sp>
          <p:nvSpPr>
            <p:cNvPr id="6" name="Rounded Rectangle 5"/>
            <p:cNvSpPr/>
            <p:nvPr/>
          </p:nvSpPr>
          <p:spPr>
            <a:xfrm>
              <a:off x="6109084" y="3391156"/>
              <a:ext cx="3650704" cy="199452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2"/>
                </a:solidFill>
              </a:endParaRPr>
            </a:p>
            <a:p>
              <a:pPr algn="ctr"/>
              <a:r>
                <a:rPr lang="en-GB" sz="2800" b="1" dirty="0">
                  <a:solidFill>
                    <a:schemeClr val="tx2"/>
                  </a:solidFill>
                </a:rPr>
                <a:t>Decision-making</a:t>
              </a:r>
            </a:p>
            <a:p>
              <a:pPr algn="ctr"/>
              <a:r>
                <a:rPr lang="en-GB" sz="2800" b="1" dirty="0">
                  <a:solidFill>
                    <a:schemeClr val="tx2"/>
                  </a:solidFill>
                </a:rPr>
                <a:t>Consultative</a:t>
              </a:r>
            </a:p>
            <a:p>
              <a:pPr algn="ctr"/>
              <a:r>
                <a:rPr lang="en-GB" sz="2800" b="1" dirty="0">
                  <a:solidFill>
                    <a:schemeClr val="tx2"/>
                  </a:solidFill>
                </a:rPr>
                <a:t>Informative </a:t>
              </a:r>
            </a:p>
            <a:p>
              <a:pPr algn="ctr"/>
              <a:endParaRPr lang="en-GB" sz="2800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5130676" y="4042371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Students'</a:t>
            </a:r>
            <a:r>
              <a:rPr lang="en-GB" baseline="0" dirty="0" smtClean="0"/>
              <a:t> participation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992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8" y="1332359"/>
            <a:ext cx="9624060" cy="1032098"/>
          </a:xfrm>
        </p:spPr>
        <p:txBody>
          <a:bodyPr/>
          <a:lstStyle/>
          <a:p>
            <a:pPr algn="l"/>
            <a:r>
              <a:rPr lang="fr-BE" dirty="0" err="1" smtClean="0"/>
              <a:t>Assessing</a:t>
            </a:r>
            <a:r>
              <a:rPr lang="fr-BE" dirty="0" smtClean="0"/>
              <a:t> </a:t>
            </a:r>
            <a:r>
              <a:rPr lang="fr-BE" dirty="0" err="1" smtClean="0"/>
              <a:t>student's</a:t>
            </a:r>
            <a:r>
              <a:rPr lang="fr-BE" dirty="0" smtClean="0"/>
              <a:t> participation</a:t>
            </a:r>
            <a:endParaRPr lang="en-GB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09934" y="1437567"/>
            <a:ext cx="2887664" cy="4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3" tIns="45618" rIns="91233" bIns="456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2" descr="\\s-eacea-fs03-p\EACEA.P9\Eurydice_Studies_Databases\010_Studies_Publications\019_Citizenship_education\graph\4_02_Assessment_of_pupils_active_participationm.tif"/>
          <p:cNvPicPr preferRelativeResize="0">
            <a:picLocks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86487" y="2472639"/>
            <a:ext cx="5839400" cy="429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338588" y="2638740"/>
            <a:ext cx="6354812" cy="1028565"/>
          </a:xfrm>
          <a:prstGeom prst="rect">
            <a:avLst/>
          </a:prstGeom>
        </p:spPr>
        <p:txBody>
          <a:bodyPr wrap="square" lIns="104218" tIns="52109" rIns="104218" bIns="52109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tx2"/>
                </a:solidFill>
              </a:rPr>
              <a:t>Central guidelines on assessing students’ active participation in school or in the community </a:t>
            </a:r>
            <a:endParaRPr lang="en-GB" sz="20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sz="2000" b="1" dirty="0" smtClean="0">
                <a:solidFill>
                  <a:schemeClr val="tx2"/>
                </a:solidFill>
              </a:rPr>
              <a:t>ISCED </a:t>
            </a:r>
            <a:r>
              <a:rPr lang="en-GB" sz="2000" b="1" dirty="0">
                <a:solidFill>
                  <a:schemeClr val="tx2"/>
                </a:solidFill>
              </a:rPr>
              <a:t>2 and </a:t>
            </a:r>
            <a:r>
              <a:rPr lang="en-GB" sz="2000" b="1" dirty="0" smtClean="0">
                <a:solidFill>
                  <a:schemeClr val="tx2"/>
                </a:solidFill>
              </a:rPr>
              <a:t>3, </a:t>
            </a:r>
            <a:r>
              <a:rPr lang="en-GB" sz="2000" b="1" dirty="0">
                <a:solidFill>
                  <a:schemeClr val="tx2"/>
                </a:solidFill>
              </a:rPr>
              <a:t>2010/11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716041" y="4094243"/>
            <a:ext cx="5051514" cy="1681781"/>
            <a:chOff x="5346706" y="3061682"/>
            <a:chExt cx="5051514" cy="1681781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768126" y="3061682"/>
              <a:ext cx="4630094" cy="62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218" tIns="52109" rIns="104218" bIns="52109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Central guidelines </a:t>
              </a:r>
              <a:r>
                <a:rPr lang="en-US" sz="1600" dirty="0">
                  <a:solidFill>
                    <a:schemeClr val="tx2"/>
                  </a:solidFill>
                </a:rPr>
                <a:t/>
              </a:r>
              <a:br>
                <a:rPr lang="en-US" sz="1600" dirty="0">
                  <a:solidFill>
                    <a:schemeClr val="tx2"/>
                  </a:solidFill>
                </a:rPr>
              </a:br>
              <a:endParaRPr lang="en-GB" sz="1600" dirty="0">
                <a:solidFill>
                  <a:schemeClr val="tx2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768126" y="3795786"/>
              <a:ext cx="4630094" cy="62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218" tIns="52109" rIns="104218" bIns="52109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No central guidelines </a:t>
              </a:r>
              <a:r>
                <a:rPr lang="en-US" sz="1600" dirty="0"/>
                <a:t/>
              </a:r>
              <a:br>
                <a:rPr lang="en-US" sz="1600" dirty="0"/>
              </a:br>
              <a:endParaRPr lang="en-GB" sz="1600" dirty="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768133" y="4392006"/>
              <a:ext cx="1816680" cy="351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218" tIns="52109" rIns="104218" bIns="52109">
              <a:spAutoFit/>
            </a:bodyPr>
            <a:lstStyle/>
            <a:p>
              <a:r>
                <a:rPr lang="en-GB" sz="1600" dirty="0">
                  <a:solidFill>
                    <a:schemeClr val="tx2"/>
                  </a:solidFill>
                </a:rPr>
                <a:t>data not available</a:t>
              </a:r>
            </a:p>
          </p:txBody>
        </p:sp>
        <p:pic>
          <p:nvPicPr>
            <p:cNvPr id="13" name="Picture 3" descr="\\S-EACEAF\EACEA.P9\Eurydice_Studies_Databases\030_Technical_Tools\Utilities\leg\leg_711_100.tif"/>
            <p:cNvPicPr>
              <a:picLocks noChangeAspect="1" noChangeArrowheads="1"/>
            </p:cNvPicPr>
            <p:nvPr/>
          </p:nvPicPr>
          <p:blipFill>
            <a:blip r:embed="rId4" r:link="rId5" cstate="print"/>
            <a:srcRect/>
            <a:stretch>
              <a:fillRect/>
            </a:stretch>
          </p:blipFill>
          <p:spPr bwMode="auto">
            <a:xfrm>
              <a:off x="5346706" y="3124794"/>
              <a:ext cx="315604" cy="29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 descr="\\S-EACEAF\EACEA.P9\Eurydice_Studies_Databases\030_Technical_Tools\Utilities\leg\leg_2738_50.tif"/>
            <p:cNvPicPr>
              <a:picLocks noChangeAspect="1" noChangeArrowheads="1"/>
            </p:cNvPicPr>
            <p:nvPr/>
          </p:nvPicPr>
          <p:blipFill>
            <a:blip r:embed="rId6" r:link="rId7" cstate="print"/>
            <a:srcRect/>
            <a:stretch>
              <a:fillRect/>
            </a:stretch>
          </p:blipFill>
          <p:spPr bwMode="auto">
            <a:xfrm>
              <a:off x="5346706" y="3849412"/>
              <a:ext cx="315604" cy="29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 descr="\\S-EACEAF\EACEA.P9\Eurydice_Studies_Databases\030_Technical_Tools\leg\leg_2738_ND.tif"/>
            <p:cNvPicPr>
              <a:picLocks noChangeAspect="1" noChangeArrowheads="1"/>
            </p:cNvPicPr>
            <p:nvPr/>
          </p:nvPicPr>
          <p:blipFill>
            <a:blip r:embed="rId8" r:link="rId9" cstate="print"/>
            <a:srcRect/>
            <a:stretch>
              <a:fillRect/>
            </a:stretch>
          </p:blipFill>
          <p:spPr bwMode="auto">
            <a:xfrm>
              <a:off x="5346706" y="4414757"/>
              <a:ext cx="315604" cy="29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86487" y="6884916"/>
            <a:ext cx="1342192" cy="35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18" tIns="52109" rIns="104218" bIns="52109">
            <a:spAutoFit/>
          </a:bodyPr>
          <a:lstStyle/>
          <a:p>
            <a:r>
              <a:rPr lang="en-GB" sz="1100" i="1" dirty="0"/>
              <a:t>Source:</a:t>
            </a:r>
            <a:r>
              <a:rPr lang="en-GB" sz="1100" dirty="0"/>
              <a:t> Eurydice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41818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64" y="1692399"/>
            <a:ext cx="9624060" cy="1032098"/>
          </a:xfrm>
        </p:spPr>
        <p:txBody>
          <a:bodyPr/>
          <a:lstStyle/>
          <a:p>
            <a:r>
              <a:rPr lang="fr-BE" dirty="0" smtClean="0"/>
              <a:t>Conclusions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fr-BE" sz="3200" dirty="0" err="1" smtClean="0"/>
              <a:t>Citizenship</a:t>
            </a:r>
            <a:r>
              <a:rPr lang="fr-BE" sz="3200" dirty="0" smtClean="0"/>
              <a:t> </a:t>
            </a:r>
            <a:r>
              <a:rPr lang="fr-BE" sz="3200" dirty="0" err="1" smtClean="0"/>
              <a:t>education</a:t>
            </a:r>
            <a:r>
              <a:rPr lang="fr-BE" sz="3200" dirty="0" smtClean="0"/>
              <a:t> </a:t>
            </a:r>
            <a:r>
              <a:rPr lang="fr-BE" sz="3200" dirty="0" err="1" smtClean="0"/>
              <a:t>feature</a:t>
            </a:r>
            <a:r>
              <a:rPr lang="fr-BE" sz="3200" dirty="0" smtClean="0"/>
              <a:t> in all countries' national curricula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BE" sz="3200" dirty="0" smtClean="0"/>
              <a:t>Informal </a:t>
            </a:r>
            <a:r>
              <a:rPr lang="fr-BE" sz="3200" dirty="0" err="1" smtClean="0"/>
              <a:t>ways</a:t>
            </a:r>
            <a:r>
              <a:rPr lang="fr-BE" sz="3200" dirty="0" smtClean="0"/>
              <a:t> of </a:t>
            </a:r>
            <a:r>
              <a:rPr lang="fr-BE" sz="3200" dirty="0" err="1" smtClean="0"/>
              <a:t>learning</a:t>
            </a:r>
            <a:r>
              <a:rPr lang="fr-BE" sz="3200" dirty="0" smtClean="0"/>
              <a:t> are </a:t>
            </a:r>
            <a:r>
              <a:rPr lang="fr-BE" sz="3200" dirty="0" err="1" smtClean="0"/>
              <a:t>widely</a:t>
            </a:r>
            <a:r>
              <a:rPr lang="fr-BE" sz="3200" dirty="0" smtClean="0"/>
              <a:t> </a:t>
            </a:r>
            <a:r>
              <a:rPr lang="fr-BE" sz="3200" dirty="0" err="1" smtClean="0"/>
              <a:t>promoted</a:t>
            </a:r>
            <a:r>
              <a:rPr lang="fr-BE" sz="3200" dirty="0" smtClean="0"/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BE" sz="3200" dirty="0" smtClean="0"/>
              <a:t>Challenges / questions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103654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1" r="10111" b="15246"/>
          <a:stretch/>
        </p:blipFill>
        <p:spPr bwMode="auto">
          <a:xfrm>
            <a:off x="-21943" y="2378335"/>
            <a:ext cx="10715344" cy="457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2124" y="1332359"/>
            <a:ext cx="10008703" cy="1032098"/>
          </a:xfrm>
        </p:spPr>
        <p:txBody>
          <a:bodyPr/>
          <a:lstStyle/>
          <a:p>
            <a:pPr algn="l"/>
            <a:r>
              <a:rPr lang="fr-BE" sz="3200" dirty="0" err="1" smtClean="0"/>
              <a:t>Students'participation</a:t>
            </a:r>
            <a:r>
              <a:rPr lang="fr-BE" sz="3200" dirty="0" smtClean="0"/>
              <a:t> in </a:t>
            </a:r>
            <a:r>
              <a:rPr lang="fr-BE" sz="3200" dirty="0" err="1" smtClean="0"/>
              <a:t>school</a:t>
            </a:r>
            <a:r>
              <a:rPr lang="fr-BE" sz="3200" dirty="0" smtClean="0"/>
              <a:t> </a:t>
            </a:r>
            <a:r>
              <a:rPr lang="fr-BE" sz="3200" dirty="0" err="1" smtClean="0"/>
              <a:t>elections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119332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66570" y="2143490"/>
            <a:ext cx="8798136" cy="5150216"/>
            <a:chOff x="843917" y="1974213"/>
            <a:chExt cx="8798136" cy="5150216"/>
          </a:xfrm>
        </p:grpSpPr>
        <p:sp>
          <p:nvSpPr>
            <p:cNvPr id="11" name="Rectangle 10"/>
            <p:cNvSpPr/>
            <p:nvPr/>
          </p:nvSpPr>
          <p:spPr>
            <a:xfrm>
              <a:off x="5345364" y="2027795"/>
              <a:ext cx="37079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 smtClean="0">
                  <a:solidFill>
                    <a:schemeClr val="tx2"/>
                  </a:solidFill>
                </a:rPr>
                <a:t>Participatory Attitudes in Europe</a:t>
              </a:r>
              <a:endParaRPr lang="de-DE" sz="16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60473" y="2503448"/>
              <a:ext cx="4281580" cy="4320480"/>
              <a:chOff x="4862420" y="2348880"/>
              <a:chExt cx="4281580" cy="4320480"/>
            </a:xfrm>
          </p:grpSpPr>
          <p:pic>
            <p:nvPicPr>
              <p:cNvPr id="6" name="Picture 5"/>
              <p:cNvPicPr/>
              <p:nvPr/>
            </p:nvPicPr>
            <p:blipFill>
              <a:blip r:embed="rId3" cstate="print"/>
              <a:srcRect l="12048" t="2753" r="23824" b="3202"/>
              <a:stretch>
                <a:fillRect/>
              </a:stretch>
            </p:blipFill>
            <p:spPr bwMode="auto">
              <a:xfrm>
                <a:off x="4862420" y="2348880"/>
                <a:ext cx="4206783" cy="4320480"/>
              </a:xfrm>
              <a:prstGeom prst="rect">
                <a:avLst/>
              </a:prstGeom>
              <a:noFill/>
              <a:ln w="9525">
                <a:solidFill>
                  <a:srgbClr val="0F5494"/>
                </a:solidFill>
                <a:miter lim="800000"/>
                <a:headEnd/>
                <a:tailEnd/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7847856" y="2348880"/>
                <a:ext cx="1296144" cy="2016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56376" y="2420888"/>
                <a:ext cx="1023937" cy="173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843917" y="1974213"/>
              <a:ext cx="4516555" cy="5150216"/>
              <a:chOff x="843917" y="1974213"/>
              <a:chExt cx="4516555" cy="515021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43917" y="1974213"/>
                <a:ext cx="451655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b="1" dirty="0" smtClean="0">
                    <a:solidFill>
                      <a:schemeClr val="tx2"/>
                    </a:solidFill>
                  </a:rPr>
                  <a:t>Knowledge and Skills on Democracy</a:t>
                </a:r>
                <a:endParaRPr lang="de-DE" sz="1600" b="1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864066" y="2372257"/>
                <a:ext cx="4335828" cy="4752172"/>
                <a:chOff x="1028260" y="2201978"/>
                <a:chExt cx="4335828" cy="4752172"/>
              </a:xfrm>
            </p:grpSpPr>
            <p:pic>
              <p:nvPicPr>
                <p:cNvPr id="8" name="Picture 7"/>
                <p:cNvPicPr/>
                <p:nvPr/>
              </p:nvPicPr>
              <p:blipFill>
                <a:blip r:embed="rId5" cstate="print">
                  <a:lum/>
                </a:blip>
                <a:srcRect l="13031" t="2137" r="22501" b="3017"/>
                <a:stretch>
                  <a:fillRect/>
                </a:stretch>
              </p:blipFill>
              <p:spPr bwMode="auto">
                <a:xfrm>
                  <a:off x="1028261" y="2284736"/>
                  <a:ext cx="4263819" cy="4393025"/>
                </a:xfrm>
                <a:prstGeom prst="rect">
                  <a:avLst/>
                </a:prstGeom>
                <a:noFill/>
                <a:ln w="9525">
                  <a:solidFill>
                    <a:srgbClr val="0F5494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9" name="Rectangle 8"/>
                <p:cNvSpPr/>
                <p:nvPr/>
              </p:nvSpPr>
              <p:spPr>
                <a:xfrm>
                  <a:off x="4067944" y="2201978"/>
                  <a:ext cx="1296144" cy="20162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3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211960" y="2441844"/>
                  <a:ext cx="1023937" cy="1731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1028260" y="6692540"/>
                  <a:ext cx="186942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BE" sz="1100" dirty="0" smtClean="0"/>
                    <a:t>Source data: CRELL, 2009</a:t>
                  </a:r>
                  <a:endParaRPr lang="de-DE" sz="1100" dirty="0"/>
                </a:p>
              </p:txBody>
            </p:sp>
          </p:grpSp>
        </p:grpSp>
      </p:grpSp>
      <p:sp>
        <p:nvSpPr>
          <p:cNvPr id="15" name="Rectangle 14"/>
          <p:cNvSpPr/>
          <p:nvPr/>
        </p:nvSpPr>
        <p:spPr>
          <a:xfrm>
            <a:off x="102379" y="1497930"/>
            <a:ext cx="10531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800" b="1" dirty="0" smtClean="0">
                <a:solidFill>
                  <a:srgbClr val="0F5494"/>
                </a:solidFill>
                <a:latin typeface="+mj-lt"/>
              </a:rPr>
              <a:t>Civic </a:t>
            </a:r>
            <a:r>
              <a:rPr lang="fr-BE" sz="2800" b="1" dirty="0" err="1" smtClean="0">
                <a:solidFill>
                  <a:srgbClr val="0F5494"/>
                </a:solidFill>
                <a:latin typeface="+mj-lt"/>
              </a:rPr>
              <a:t>competences</a:t>
            </a:r>
            <a:r>
              <a:rPr lang="fr-BE" sz="2800" b="1" dirty="0" smtClean="0">
                <a:solidFill>
                  <a:srgbClr val="0F5494"/>
                </a:solidFill>
                <a:latin typeface="+mj-lt"/>
              </a:rPr>
              <a:t> of </a:t>
            </a:r>
            <a:r>
              <a:rPr lang="fr-BE" sz="2800" b="1" dirty="0" err="1" smtClean="0">
                <a:solidFill>
                  <a:srgbClr val="0F5494"/>
                </a:solidFill>
                <a:latin typeface="+mj-lt"/>
              </a:rPr>
              <a:t>young</a:t>
            </a:r>
            <a:r>
              <a:rPr lang="fr-BE" sz="2800" b="1" dirty="0" smtClean="0">
                <a:solidFill>
                  <a:srgbClr val="0F5494"/>
                </a:solidFill>
                <a:latin typeface="+mj-lt"/>
              </a:rPr>
              <a:t> </a:t>
            </a:r>
            <a:r>
              <a:rPr lang="fr-BE" sz="2800" b="1" dirty="0" err="1" smtClean="0">
                <a:solidFill>
                  <a:srgbClr val="0F5494"/>
                </a:solidFill>
                <a:latin typeface="+mj-lt"/>
              </a:rPr>
              <a:t>Europeans</a:t>
            </a:r>
            <a:r>
              <a:rPr lang="fr-BE" sz="2800" b="1" dirty="0">
                <a:solidFill>
                  <a:srgbClr val="0F5494"/>
                </a:solidFill>
                <a:latin typeface="+mj-lt"/>
              </a:rPr>
              <a:t>,</a:t>
            </a:r>
            <a:r>
              <a:rPr lang="fr-BE" sz="2800" b="1" dirty="0" smtClean="0">
                <a:solidFill>
                  <a:srgbClr val="0F5494"/>
                </a:solidFill>
                <a:latin typeface="+mj-lt"/>
              </a:rPr>
              <a:t> ICCS 2009</a:t>
            </a:r>
            <a:endParaRPr lang="de-DE" sz="2800" b="1" dirty="0">
              <a:solidFill>
                <a:srgbClr val="0F549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85311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050556" y="1548383"/>
            <a:ext cx="5976664" cy="5737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04160" tIns="52080" rIns="104160" bIns="52080">
            <a:spAutoFit/>
          </a:bodyPr>
          <a:lstStyle/>
          <a:p>
            <a:pPr algn="ctr"/>
            <a:endParaRPr lang="fr-BE" sz="3200" b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r>
              <a:rPr lang="fr-BE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Thank</a:t>
            </a:r>
            <a:r>
              <a:rPr lang="fr-BE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BE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fr-BE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fr-BE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fr-BE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attention. </a:t>
            </a:r>
          </a:p>
          <a:p>
            <a:pPr algn="ctr"/>
            <a:endParaRPr lang="fr-BE" sz="3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BE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BE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fr-BE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more information:</a:t>
            </a:r>
            <a:r>
              <a:rPr lang="en-GB" sz="27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en-GB" sz="27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</a:br>
            <a:endParaRPr lang="en-GB" sz="2700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GB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Eurydice website</a:t>
            </a:r>
          </a:p>
          <a:p>
            <a:pPr algn="ctr"/>
            <a:endParaRPr lang="en-GB" sz="2700" dirty="0">
              <a:solidFill>
                <a:prstClr val="black"/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pPr algn="ctr"/>
            <a:r>
              <a:rPr lang="en-GB" sz="2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  <a:hlinkClick r:id="rId2"/>
              </a:rPr>
              <a:t>http://eacea.ec.europa.eu/education/eurydice/</a:t>
            </a:r>
            <a:endParaRPr lang="en-GB" sz="2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BE" sz="27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endParaRPr lang="fr-BE" sz="27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endParaRPr lang="fr-BE" sz="27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endParaRPr lang="en-GB" sz="27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Content Placeholder 7" descr="Citizenship_Education_in Europe_2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5874" y="1692399"/>
            <a:ext cx="3414642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41726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64" y="1270418"/>
            <a:ext cx="9624060" cy="1032098"/>
          </a:xfrm>
        </p:spPr>
        <p:txBody>
          <a:bodyPr/>
          <a:lstStyle/>
          <a:p>
            <a:pPr algn="l"/>
            <a:r>
              <a:rPr lang="fr-BE" dirty="0" smtClean="0"/>
              <a:t>Content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450156" y="4571630"/>
            <a:ext cx="4114489" cy="2308031"/>
            <a:chOff x="450156" y="4571630"/>
            <a:chExt cx="4114489" cy="2308031"/>
          </a:xfrm>
        </p:grpSpPr>
        <p:sp>
          <p:nvSpPr>
            <p:cNvPr id="12" name="Oval 11"/>
            <p:cNvSpPr/>
            <p:nvPr/>
          </p:nvSpPr>
          <p:spPr>
            <a:xfrm>
              <a:off x="450156" y="4571630"/>
              <a:ext cx="3546684" cy="228857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 smtClean="0">
                <a:solidFill>
                  <a:schemeClr val="tx2"/>
                </a:solidFill>
              </a:endParaRPr>
            </a:p>
            <a:p>
              <a:r>
                <a:rPr lang="fr-BE" dirty="0" err="1">
                  <a:solidFill>
                    <a:schemeClr val="tx2"/>
                  </a:solidFill>
                </a:rPr>
                <a:t>P</a:t>
              </a:r>
              <a:r>
                <a:rPr lang="fr-BE" dirty="0" err="1" smtClean="0">
                  <a:solidFill>
                    <a:schemeClr val="tx2"/>
                  </a:solidFill>
                </a:rPr>
                <a:t>olitical</a:t>
              </a:r>
              <a:r>
                <a:rPr lang="fr-BE" dirty="0" smtClean="0">
                  <a:solidFill>
                    <a:schemeClr val="tx2"/>
                  </a:solidFill>
                </a:rPr>
                <a:t> system </a:t>
              </a:r>
            </a:p>
            <a:p>
              <a:r>
                <a:rPr lang="fr-BE" dirty="0" err="1" smtClean="0">
                  <a:solidFill>
                    <a:schemeClr val="tx2"/>
                  </a:solidFill>
                </a:rPr>
                <a:t>Human</a:t>
              </a:r>
              <a:r>
                <a:rPr lang="fr-BE" dirty="0" smtClean="0">
                  <a:solidFill>
                    <a:schemeClr val="tx2"/>
                  </a:solidFill>
                </a:rPr>
                <a:t> </a:t>
              </a:r>
              <a:r>
                <a:rPr lang="fr-BE" dirty="0" err="1" smtClean="0">
                  <a:solidFill>
                    <a:schemeClr val="tx2"/>
                  </a:solidFill>
                </a:rPr>
                <a:t>rights</a:t>
              </a:r>
              <a:endParaRPr lang="fr-BE" dirty="0" smtClean="0">
                <a:solidFill>
                  <a:schemeClr val="tx2"/>
                </a:solidFill>
              </a:endParaRPr>
            </a:p>
            <a:p>
              <a:r>
                <a:rPr lang="fr-BE" dirty="0" err="1" smtClean="0">
                  <a:solidFill>
                    <a:schemeClr val="tx2"/>
                  </a:solidFill>
                </a:rPr>
                <a:t>European</a:t>
              </a:r>
              <a:r>
                <a:rPr lang="fr-BE" dirty="0" smtClean="0">
                  <a:solidFill>
                    <a:schemeClr val="tx2"/>
                  </a:solidFill>
                </a:rPr>
                <a:t> </a:t>
              </a:r>
              <a:r>
                <a:rPr lang="fr-BE" dirty="0" err="1" smtClean="0">
                  <a:solidFill>
                    <a:schemeClr val="tx2"/>
                  </a:solidFill>
                </a:rPr>
                <a:t>identity</a:t>
              </a:r>
              <a:endParaRPr lang="fr-BE" dirty="0">
                <a:solidFill>
                  <a:schemeClr val="tx2"/>
                </a:solidFill>
              </a:endParaRPr>
            </a:p>
            <a:p>
              <a:r>
                <a:rPr lang="fr-BE" dirty="0" smtClean="0">
                  <a:solidFill>
                    <a:schemeClr val="tx2"/>
                  </a:solidFill>
                </a:rPr>
                <a:t>International relations</a:t>
              </a:r>
            </a:p>
            <a:p>
              <a:endParaRPr lang="fr-BE" dirty="0" smtClean="0"/>
            </a:p>
            <a:p>
              <a:endParaRPr lang="fr-BE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5124" y="6541107"/>
              <a:ext cx="3869521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F549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BE" sz="1600" b="1" dirty="0" smtClean="0">
                  <a:solidFill>
                    <a:schemeClr val="tx2"/>
                  </a:solidFill>
                </a:rPr>
                <a:t>KNOWLEDGE AND UNDERSTANDING</a:t>
              </a:r>
              <a:endParaRPr lang="en-GB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37827" y="4140671"/>
            <a:ext cx="3539546" cy="2304256"/>
            <a:chOff x="6343658" y="2412479"/>
            <a:chExt cx="3539546" cy="2304256"/>
          </a:xfrm>
        </p:grpSpPr>
        <p:sp>
          <p:nvSpPr>
            <p:cNvPr id="14" name="Oval 13"/>
            <p:cNvSpPr/>
            <p:nvPr/>
          </p:nvSpPr>
          <p:spPr>
            <a:xfrm>
              <a:off x="6426820" y="2412479"/>
              <a:ext cx="3456384" cy="230425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smtClean="0">
                  <a:solidFill>
                    <a:schemeClr val="tx2"/>
                  </a:solidFill>
                </a:rPr>
                <a:t>Civic-</a:t>
              </a:r>
              <a:r>
                <a:rPr lang="fr-BE" dirty="0" err="1" smtClean="0">
                  <a:solidFill>
                    <a:schemeClr val="tx2"/>
                  </a:solidFill>
                </a:rPr>
                <a:t>related</a:t>
              </a:r>
              <a:r>
                <a:rPr lang="fr-BE" dirty="0" smtClean="0">
                  <a:solidFill>
                    <a:schemeClr val="tx2"/>
                  </a:solidFill>
                </a:rPr>
                <a:t> skills</a:t>
              </a:r>
            </a:p>
            <a:p>
              <a:pPr algn="ctr"/>
              <a:r>
                <a:rPr lang="fr-BE" dirty="0">
                  <a:solidFill>
                    <a:schemeClr val="tx2"/>
                  </a:solidFill>
                </a:rPr>
                <a:t>S</a:t>
              </a:r>
              <a:r>
                <a:rPr lang="fr-BE" dirty="0" smtClean="0">
                  <a:solidFill>
                    <a:schemeClr val="tx2"/>
                  </a:solidFill>
                </a:rPr>
                <a:t>ocial skills</a:t>
              </a:r>
            </a:p>
            <a:p>
              <a:pPr algn="ctr"/>
              <a:r>
                <a:rPr lang="fr-BE" dirty="0" smtClean="0">
                  <a:solidFill>
                    <a:schemeClr val="tx2"/>
                  </a:solidFill>
                </a:rPr>
                <a:t>Communication skills</a:t>
              </a:r>
            </a:p>
            <a:p>
              <a:pPr algn="ctr"/>
              <a:r>
                <a:rPr lang="fr-BE" dirty="0" smtClean="0">
                  <a:solidFill>
                    <a:schemeClr val="tx2"/>
                  </a:solidFill>
                </a:rPr>
                <a:t> </a:t>
              </a:r>
              <a:r>
                <a:rPr lang="fr-BE" dirty="0" err="1">
                  <a:solidFill>
                    <a:schemeClr val="tx2"/>
                  </a:solidFill>
                </a:rPr>
                <a:t>I</a:t>
              </a:r>
              <a:r>
                <a:rPr lang="fr-BE" dirty="0" err="1" smtClean="0">
                  <a:solidFill>
                    <a:schemeClr val="tx2"/>
                  </a:solidFill>
                </a:rPr>
                <a:t>ntercultural</a:t>
              </a:r>
              <a:r>
                <a:rPr lang="fr-BE" dirty="0" smtClean="0">
                  <a:solidFill>
                    <a:schemeClr val="tx2"/>
                  </a:solidFill>
                </a:rPr>
                <a:t> skills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43658" y="2572178"/>
              <a:ext cx="970137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F549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BE" sz="1600" b="1" dirty="0" smtClean="0">
                  <a:solidFill>
                    <a:schemeClr val="tx2"/>
                  </a:solidFill>
                </a:rPr>
                <a:t>SKILLS </a:t>
              </a:r>
              <a:endParaRPr lang="en-GB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8429" y="2172088"/>
            <a:ext cx="3439398" cy="2535069"/>
            <a:chOff x="2898429" y="2172088"/>
            <a:chExt cx="3439398" cy="2535069"/>
          </a:xfrm>
        </p:grpSpPr>
        <p:sp>
          <p:nvSpPr>
            <p:cNvPr id="13" name="Oval 12"/>
            <p:cNvSpPr/>
            <p:nvPr/>
          </p:nvSpPr>
          <p:spPr>
            <a:xfrm>
              <a:off x="2898429" y="2351214"/>
              <a:ext cx="3439398" cy="2355943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err="1" smtClean="0">
                  <a:solidFill>
                    <a:schemeClr val="tx2"/>
                  </a:solidFill>
                </a:rPr>
                <a:t>Political</a:t>
              </a:r>
              <a:r>
                <a:rPr lang="fr-BE" dirty="0" smtClean="0">
                  <a:solidFill>
                    <a:schemeClr val="tx2"/>
                  </a:solidFill>
                </a:rPr>
                <a:t> </a:t>
              </a:r>
              <a:r>
                <a:rPr lang="fr-BE" dirty="0" err="1" smtClean="0">
                  <a:solidFill>
                    <a:schemeClr val="tx2"/>
                  </a:solidFill>
                </a:rPr>
                <a:t>literacy</a:t>
              </a:r>
              <a:endParaRPr lang="fr-BE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fr-BE" dirty="0" err="1" smtClean="0">
                  <a:solidFill>
                    <a:schemeClr val="tx2"/>
                  </a:solidFill>
                </a:rPr>
                <a:t>Critical</a:t>
              </a:r>
              <a:r>
                <a:rPr lang="fr-BE" dirty="0" smtClean="0">
                  <a:solidFill>
                    <a:schemeClr val="tx2"/>
                  </a:solidFill>
                </a:rPr>
                <a:t> </a:t>
              </a:r>
              <a:r>
                <a:rPr lang="fr-BE" dirty="0" err="1" smtClean="0">
                  <a:solidFill>
                    <a:schemeClr val="tx2"/>
                  </a:solidFill>
                </a:rPr>
                <a:t>thinking</a:t>
              </a:r>
              <a:endParaRPr lang="en-GB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fr-BE" dirty="0" smtClean="0">
                  <a:solidFill>
                    <a:schemeClr val="tx2"/>
                  </a:solidFill>
                </a:rPr>
                <a:t>Values, attitudes: </a:t>
              </a:r>
              <a:r>
                <a:rPr lang="fr-BE" dirty="0" err="1" smtClean="0">
                  <a:solidFill>
                    <a:schemeClr val="tx2"/>
                  </a:solidFill>
                </a:rPr>
                <a:t>tolerance</a:t>
              </a:r>
              <a:r>
                <a:rPr lang="fr-BE" dirty="0" smtClean="0">
                  <a:solidFill>
                    <a:schemeClr val="tx2"/>
                  </a:solidFill>
                </a:rPr>
                <a:t>, </a:t>
              </a:r>
              <a:r>
                <a:rPr lang="fr-BE" dirty="0" err="1" smtClean="0">
                  <a:solidFill>
                    <a:schemeClr val="tx2"/>
                  </a:solidFill>
                </a:rPr>
                <a:t>solidarity</a:t>
              </a:r>
              <a:endParaRPr lang="fr-BE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fr-BE" dirty="0" smtClean="0">
                  <a:solidFill>
                    <a:schemeClr val="tx2"/>
                  </a:solidFill>
                </a:rPr>
                <a:t>Active participation and engagement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9282" y="2172088"/>
              <a:ext cx="1539204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F549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BE" sz="1600" b="1" dirty="0" smtClean="0">
                  <a:solidFill>
                    <a:schemeClr val="tx2"/>
                  </a:solidFill>
                </a:rPr>
                <a:t>OBJECTIVES </a:t>
              </a:r>
              <a:endParaRPr lang="en-GB" sz="16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4577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8827626" y="6560096"/>
            <a:ext cx="1865775" cy="100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endParaRPr lang="en-US"/>
          </a:p>
        </p:txBody>
      </p:sp>
      <p:pic>
        <p:nvPicPr>
          <p:cNvPr id="4" name="Picture 8" descr="G:\Management_Admin\015_Information_Communication\Sector_3_documents\Promotion_folder_Eurydice\pictures\Map_Eurydice_Network_fond_blanc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2" y="1556381"/>
            <a:ext cx="6202363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204" y="972319"/>
            <a:ext cx="9624060" cy="4346299"/>
          </a:xfrm>
        </p:spPr>
        <p:txBody>
          <a:bodyPr/>
          <a:lstStyle/>
          <a:p>
            <a:pPr algn="r"/>
            <a:r>
              <a:rPr lang="en-GB" sz="3600" dirty="0"/>
              <a:t>T</a:t>
            </a:r>
            <a:r>
              <a:rPr lang="en-GB" sz="3600" dirty="0" smtClean="0"/>
              <a:t>he Eurydice network</a:t>
            </a:r>
            <a:br>
              <a:rPr lang="en-GB" sz="36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000" dirty="0" smtClean="0"/>
              <a:t>36 countries = 40 National Units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One coordinating unit = </a:t>
            </a:r>
            <a:br>
              <a:rPr lang="en-GB" sz="2000" dirty="0" smtClean="0"/>
            </a:br>
            <a:r>
              <a:rPr lang="en-GB" sz="2000" dirty="0" smtClean="0"/>
              <a:t>Eurydice and Policy Unit at EACEA</a:t>
            </a:r>
            <a:endParaRPr lang="en-GB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64" y="1692399"/>
            <a:ext cx="9624060" cy="1032098"/>
          </a:xfrm>
        </p:spPr>
        <p:txBody>
          <a:bodyPr/>
          <a:lstStyle/>
          <a:p>
            <a:r>
              <a:rPr lang="fr-BE" sz="3600" dirty="0" err="1" smtClean="0"/>
              <a:t>Citizenship</a:t>
            </a:r>
            <a:r>
              <a:rPr lang="fr-BE" sz="3600" baseline="0" dirty="0" smtClean="0"/>
              <a:t> </a:t>
            </a:r>
            <a:r>
              <a:rPr lang="fr-BE" sz="3600" baseline="0" dirty="0" err="1" smtClean="0"/>
              <a:t>education</a:t>
            </a:r>
            <a:r>
              <a:rPr lang="fr-BE" sz="3600" baseline="0" dirty="0" smtClean="0"/>
              <a:t> in </a:t>
            </a:r>
            <a:br>
              <a:rPr lang="fr-BE" sz="3600" baseline="0" dirty="0" smtClean="0"/>
            </a:br>
            <a:r>
              <a:rPr lang="fr-BE" sz="3600" baseline="0" dirty="0" err="1" smtClean="0"/>
              <a:t>European</a:t>
            </a:r>
            <a:r>
              <a:rPr lang="fr-BE" sz="3600" baseline="0" dirty="0" smtClean="0"/>
              <a:t> and international </a:t>
            </a:r>
            <a:r>
              <a:rPr lang="fr-BE" sz="3600" baseline="0" dirty="0" err="1" smtClean="0"/>
              <a:t>context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/>
              <a:t>Social and </a:t>
            </a:r>
            <a:r>
              <a:rPr lang="fr-BE" sz="2400" dirty="0" err="1" smtClean="0"/>
              <a:t>civic</a:t>
            </a:r>
            <a:r>
              <a:rPr lang="fr-BE" sz="2400" dirty="0" smtClean="0"/>
              <a:t> </a:t>
            </a:r>
            <a:r>
              <a:rPr lang="fr-BE" sz="2400" dirty="0" err="1" smtClean="0"/>
              <a:t>competences</a:t>
            </a:r>
            <a:r>
              <a:rPr lang="fr-BE" sz="24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/>
              <a:t>Charter on Education for </a:t>
            </a:r>
            <a:r>
              <a:rPr lang="fr-BE" sz="2400" dirty="0" err="1" smtClean="0"/>
              <a:t>Democratic</a:t>
            </a:r>
            <a:r>
              <a:rPr lang="fr-BE" sz="2400" dirty="0" smtClean="0"/>
              <a:t> </a:t>
            </a:r>
            <a:r>
              <a:rPr lang="fr-BE" sz="2400" dirty="0" err="1" smtClean="0"/>
              <a:t>Citizenship</a:t>
            </a:r>
            <a:r>
              <a:rPr lang="fr-BE" sz="2400" dirty="0" smtClean="0"/>
              <a:t> and </a:t>
            </a:r>
            <a:r>
              <a:rPr lang="fr-BE" sz="2400" dirty="0" err="1" smtClean="0"/>
              <a:t>Human</a:t>
            </a:r>
            <a:r>
              <a:rPr lang="fr-BE" sz="2400" dirty="0" smtClean="0"/>
              <a:t> </a:t>
            </a:r>
            <a:r>
              <a:rPr lang="fr-BE" sz="2400" dirty="0" err="1" smtClean="0"/>
              <a:t>Rights</a:t>
            </a:r>
            <a:r>
              <a:rPr lang="fr-BE" sz="2400" dirty="0" smtClean="0"/>
              <a:t> Education (</a:t>
            </a:r>
            <a:r>
              <a:rPr lang="fr-BE" sz="2400" dirty="0"/>
              <a:t>Council of </a:t>
            </a:r>
            <a:r>
              <a:rPr lang="fr-BE" sz="2400" dirty="0" smtClean="0"/>
              <a:t>Europe)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/>
              <a:t>2009 IEA International Civic and </a:t>
            </a:r>
            <a:r>
              <a:rPr lang="fr-BE" sz="2400" dirty="0" err="1" smtClean="0"/>
              <a:t>Citizenship</a:t>
            </a:r>
            <a:r>
              <a:rPr lang="fr-BE" sz="2400" dirty="0" smtClean="0"/>
              <a:t> Education </a:t>
            </a:r>
            <a:r>
              <a:rPr lang="fr-BE" sz="2400" dirty="0" err="1" smtClean="0"/>
              <a:t>Study</a:t>
            </a:r>
            <a:r>
              <a:rPr lang="fr-BE" sz="2400" dirty="0" smtClean="0"/>
              <a:t> (ICCS)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597386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64" y="1620391"/>
            <a:ext cx="9624060" cy="1032098"/>
          </a:xfrm>
        </p:spPr>
        <p:txBody>
          <a:bodyPr/>
          <a:lstStyle/>
          <a:p>
            <a:r>
              <a:rPr lang="fr-BE" sz="3600" dirty="0" err="1" smtClean="0"/>
              <a:t>Definition</a:t>
            </a:r>
            <a:r>
              <a:rPr lang="fr-BE" sz="3600" dirty="0" smtClean="0"/>
              <a:t>, scope and </a:t>
            </a:r>
            <a:r>
              <a:rPr lang="fr-BE" sz="3600" dirty="0" err="1" smtClean="0"/>
              <a:t>methodology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fr-BE" sz="2800" dirty="0" smtClean="0"/>
              <a:t>Broad concept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BE" sz="2800" dirty="0" smtClean="0"/>
              <a:t>2010/11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BE" sz="2800" dirty="0" err="1" smtClean="0"/>
              <a:t>Primary</a:t>
            </a:r>
            <a:r>
              <a:rPr lang="fr-BE" sz="2800" dirty="0" smtClean="0"/>
              <a:t> and </a:t>
            </a:r>
            <a:r>
              <a:rPr lang="fr-BE" sz="2800" dirty="0" err="1" smtClean="0"/>
              <a:t>secondary</a:t>
            </a:r>
            <a:r>
              <a:rPr lang="fr-BE" sz="2800" dirty="0" smtClean="0"/>
              <a:t> </a:t>
            </a:r>
            <a:r>
              <a:rPr lang="fr-BE" sz="2800" dirty="0" err="1" smtClean="0"/>
              <a:t>level</a:t>
            </a:r>
            <a:r>
              <a:rPr lang="fr-BE" sz="2800" dirty="0" smtClean="0"/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BE" sz="2800" dirty="0" smtClean="0"/>
              <a:t>31 countries </a:t>
            </a:r>
            <a:r>
              <a:rPr lang="fr-BE" sz="2800" dirty="0" err="1" smtClean="0"/>
              <a:t>covered</a:t>
            </a:r>
            <a:endParaRPr lang="fr-BE" sz="2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fr-BE" sz="2800" dirty="0" smtClean="0"/>
              <a:t>Eurydice questionnaires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r-BE" sz="2800" dirty="0" smtClean="0"/>
              <a:t>2009 ICCS data</a:t>
            </a:r>
          </a:p>
          <a:p>
            <a:pPr marL="457200" indent="-457200">
              <a:buFont typeface="Arial" pitchFamily="34" charset="0"/>
              <a:buChar char="•"/>
            </a:pPr>
            <a:endParaRPr lang="fr-BE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7819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172" y="1620391"/>
            <a:ext cx="9624060" cy="1032098"/>
          </a:xfrm>
        </p:spPr>
        <p:txBody>
          <a:bodyPr/>
          <a:lstStyle/>
          <a:p>
            <a:r>
              <a:rPr lang="fr-BE" sz="3600" dirty="0" err="1" smtClean="0"/>
              <a:t>Citizenship</a:t>
            </a:r>
            <a:r>
              <a:rPr lang="fr-BE" sz="3600" dirty="0" smtClean="0"/>
              <a:t> </a:t>
            </a:r>
            <a:r>
              <a:rPr lang="fr-BE" sz="3600" dirty="0" err="1" smtClean="0"/>
              <a:t>education</a:t>
            </a:r>
            <a:r>
              <a:rPr lang="fr-BE" sz="3600" dirty="0"/>
              <a:t> </a:t>
            </a:r>
            <a:r>
              <a:rPr lang="fr-BE" sz="3600" dirty="0" smtClean="0"/>
              <a:t>in Europe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BE" dirty="0" smtClean="0"/>
              <a:t>Curriculum: </a:t>
            </a:r>
          </a:p>
          <a:p>
            <a:pPr marL="456337" lvl="1" indent="0"/>
            <a:r>
              <a:rPr lang="fr-BE" dirty="0" err="1" smtClean="0"/>
              <a:t>Approaches</a:t>
            </a:r>
            <a:r>
              <a:rPr lang="fr-BE" dirty="0" smtClean="0"/>
              <a:t>, </a:t>
            </a:r>
            <a:r>
              <a:rPr lang="fr-BE" dirty="0" err="1" smtClean="0"/>
              <a:t>taught</a:t>
            </a:r>
            <a:r>
              <a:rPr lang="fr-BE" dirty="0" smtClean="0"/>
              <a:t> time and </a:t>
            </a:r>
            <a:r>
              <a:rPr lang="fr-BE" dirty="0" err="1" smtClean="0"/>
              <a:t>assessment</a:t>
            </a:r>
            <a:endParaRPr lang="fr-BE" dirty="0" smtClean="0"/>
          </a:p>
          <a:p>
            <a:pPr marL="970687" lvl="1" indent="-514350">
              <a:buFont typeface="+mj-lt"/>
              <a:buAutoNum type="alphaLcParenR"/>
            </a:pPr>
            <a:endParaRPr lang="fr-BE" dirty="0" smtClean="0"/>
          </a:p>
          <a:p>
            <a:pPr marL="514350" indent="-514350">
              <a:buFont typeface="+mj-lt"/>
              <a:buAutoNum type="arabicPeriod"/>
            </a:pPr>
            <a:r>
              <a:rPr lang="fr-BE" dirty="0" smtClean="0"/>
              <a:t>Informal </a:t>
            </a:r>
            <a:r>
              <a:rPr lang="fr-BE" dirty="0" err="1"/>
              <a:t>learning</a:t>
            </a:r>
            <a:r>
              <a:rPr lang="fr-BE" dirty="0"/>
              <a:t> </a:t>
            </a:r>
            <a:endParaRPr lang="fr-BE" dirty="0" smtClean="0"/>
          </a:p>
          <a:p>
            <a:pPr marL="456337" lvl="1" indent="0"/>
            <a:r>
              <a:rPr lang="fr-BE" dirty="0" smtClean="0"/>
              <a:t>School culture, out-of-</a:t>
            </a:r>
            <a:r>
              <a:rPr lang="fr-BE" dirty="0" err="1" smtClean="0"/>
              <a:t>school</a:t>
            </a:r>
            <a:r>
              <a:rPr lang="fr-BE" dirty="0" smtClean="0"/>
              <a:t> </a:t>
            </a:r>
            <a:r>
              <a:rPr lang="fr-BE" dirty="0" err="1" smtClean="0"/>
              <a:t>activities</a:t>
            </a:r>
            <a:r>
              <a:rPr lang="fr-BE" dirty="0" smtClean="0"/>
              <a:t> and </a:t>
            </a:r>
            <a:r>
              <a:rPr lang="fr-BE" dirty="0" err="1" smtClean="0"/>
              <a:t>school</a:t>
            </a:r>
            <a:r>
              <a:rPr lang="fr-BE" dirty="0" smtClean="0"/>
              <a:t> </a:t>
            </a:r>
            <a:r>
              <a:rPr lang="fr-BE" dirty="0" err="1" smtClean="0"/>
              <a:t>governance</a:t>
            </a:r>
            <a:r>
              <a:rPr lang="fr-BE" dirty="0" smtClean="0"/>
              <a:t> </a:t>
            </a:r>
          </a:p>
          <a:p>
            <a:pPr marL="970687" lvl="1" indent="-514350">
              <a:buFont typeface="+mj-lt"/>
              <a:buAutoNum type="alphaLcParenR"/>
            </a:pPr>
            <a:endParaRPr lang="fr-BE" dirty="0" smtClean="0"/>
          </a:p>
          <a:p>
            <a:pPr marL="970687" lvl="1" indent="-514350">
              <a:buFont typeface="+mj-lt"/>
              <a:buAutoNum type="alphaLcParenR"/>
            </a:pPr>
            <a:endParaRPr lang="fr-B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955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56" y="1620391"/>
            <a:ext cx="9624060" cy="1032098"/>
          </a:xfrm>
        </p:spPr>
        <p:txBody>
          <a:bodyPr/>
          <a:lstStyle/>
          <a:p>
            <a:r>
              <a:rPr lang="fr-BE" sz="3600" dirty="0" err="1" smtClean="0"/>
              <a:t>Status</a:t>
            </a:r>
            <a:r>
              <a:rPr lang="fr-BE" sz="3600" dirty="0" smtClean="0"/>
              <a:t> in the curriculum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fr-BE" sz="2800" dirty="0" err="1" smtClean="0"/>
              <a:t>Feature</a:t>
            </a:r>
            <a:r>
              <a:rPr lang="fr-BE" sz="2800" dirty="0" smtClean="0"/>
              <a:t> in all countries curricula</a:t>
            </a:r>
          </a:p>
          <a:p>
            <a:endParaRPr lang="fr-BE" sz="2800" dirty="0"/>
          </a:p>
          <a:p>
            <a:pPr marL="457200" indent="-457200">
              <a:buFont typeface="Wingdings" pitchFamily="2" charset="2"/>
              <a:buChar char="§"/>
            </a:pPr>
            <a:r>
              <a:rPr lang="fr-BE" sz="2800" dirty="0" err="1" smtClean="0"/>
              <a:t>Three</a:t>
            </a:r>
            <a:r>
              <a:rPr lang="fr-BE" sz="2800" dirty="0" smtClean="0"/>
              <a:t> main </a:t>
            </a:r>
            <a:r>
              <a:rPr lang="fr-BE" sz="2800" dirty="0" err="1" smtClean="0"/>
              <a:t>approaches</a:t>
            </a:r>
            <a:r>
              <a:rPr lang="fr-BE" sz="2800" dirty="0" smtClean="0"/>
              <a:t>, </a:t>
            </a:r>
            <a:r>
              <a:rPr lang="fr-BE" sz="2800" dirty="0" err="1" smtClean="0"/>
              <a:t>often</a:t>
            </a:r>
            <a:r>
              <a:rPr lang="fr-BE" sz="2800" dirty="0" smtClean="0"/>
              <a:t> </a:t>
            </a:r>
            <a:r>
              <a:rPr lang="fr-BE" sz="2800" dirty="0" err="1" smtClean="0"/>
              <a:t>combined</a:t>
            </a:r>
            <a:r>
              <a:rPr lang="fr-BE" sz="28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2800" b="0" dirty="0" err="1" smtClean="0"/>
              <a:t>Integrated</a:t>
            </a:r>
            <a:r>
              <a:rPr lang="fr-BE" sz="2800" b="0" dirty="0" smtClean="0"/>
              <a:t> in </a:t>
            </a:r>
            <a:r>
              <a:rPr lang="fr-BE" sz="2800" b="0" dirty="0" err="1" smtClean="0"/>
              <a:t>other</a:t>
            </a:r>
            <a:r>
              <a:rPr lang="fr-BE" sz="2800" b="0" dirty="0" smtClean="0"/>
              <a:t> </a:t>
            </a:r>
            <a:r>
              <a:rPr lang="fr-BE" sz="2800" b="0" dirty="0" err="1" smtClean="0"/>
              <a:t>subject</a:t>
            </a:r>
            <a:endParaRPr lang="fr-BE" sz="2800" b="0" dirty="0" smtClean="0"/>
          </a:p>
          <a:p>
            <a:pPr marL="514350" indent="-514350">
              <a:buFont typeface="+mj-lt"/>
              <a:buAutoNum type="arabicPeriod"/>
            </a:pPr>
            <a:r>
              <a:rPr lang="fr-BE" sz="2800" b="0" dirty="0" err="1" smtClean="0"/>
              <a:t>Separate</a:t>
            </a:r>
            <a:r>
              <a:rPr lang="fr-BE" sz="2800" b="0" dirty="0" smtClean="0"/>
              <a:t> </a:t>
            </a:r>
            <a:r>
              <a:rPr lang="fr-BE" sz="2800" b="0" dirty="0" err="1" smtClean="0"/>
              <a:t>subject</a:t>
            </a:r>
            <a:r>
              <a:rPr lang="fr-BE" sz="2800" b="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2800" b="0" dirty="0" smtClean="0"/>
              <a:t>Cross-</a:t>
            </a:r>
            <a:r>
              <a:rPr lang="fr-BE" sz="2800" b="0" dirty="0" err="1" smtClean="0"/>
              <a:t>curricular</a:t>
            </a:r>
            <a:endParaRPr lang="fr-BE" sz="2800" b="0" dirty="0" smtClean="0"/>
          </a:p>
          <a:p>
            <a:pPr marL="514350" indent="-514350">
              <a:buFont typeface="+mj-lt"/>
              <a:buAutoNum type="arabicPeriod"/>
            </a:pPr>
            <a:endParaRPr lang="fr-BE" dirty="0" smtClean="0"/>
          </a:p>
          <a:p>
            <a:pPr marL="0" indent="0">
              <a:buFont typeface="+mj-lt"/>
              <a:buNone/>
            </a:pP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6558567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14252" y="2196455"/>
            <a:ext cx="5703034" cy="5121860"/>
            <a:chOff x="683568" y="1443525"/>
            <a:chExt cx="5703034" cy="5121860"/>
          </a:xfrm>
        </p:grpSpPr>
        <p:pic>
          <p:nvPicPr>
            <p:cNvPr id="5" name="Picture 2" descr="\\s-eacea-fs03-p\EACEA.P9\Eurydice_Studies_Databases\010_Studies_Publications\019_Citizenship_education\graph\1_03_Cross_curricular_approachesm.tif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683568" y="1443525"/>
              <a:ext cx="5703034" cy="475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83568" y="6196053"/>
              <a:ext cx="2006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100" i="1" dirty="0"/>
                <a:t>Source:</a:t>
              </a:r>
              <a:r>
                <a:rPr lang="en-GB" sz="1100" dirty="0"/>
                <a:t> Eurydice</a:t>
              </a:r>
              <a:r>
                <a:rPr lang="en-GB" dirty="0"/>
                <a:t>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00" y="1673609"/>
            <a:ext cx="9624060" cy="1032098"/>
          </a:xfrm>
        </p:spPr>
        <p:txBody>
          <a:bodyPr/>
          <a:lstStyle/>
          <a:p>
            <a:pPr algn="r"/>
            <a:r>
              <a:rPr lang="fr-BE" sz="2400" dirty="0" smtClean="0"/>
              <a:t>Cross-</a:t>
            </a:r>
            <a:r>
              <a:rPr lang="fr-BE" sz="2400" dirty="0" err="1" smtClean="0"/>
              <a:t>curricular</a:t>
            </a:r>
            <a:r>
              <a:rPr lang="fr-BE" sz="2400" baseline="0" dirty="0" smtClean="0"/>
              <a:t> </a:t>
            </a:r>
            <a:r>
              <a:rPr lang="fr-BE" sz="2400" baseline="0" dirty="0" err="1" smtClean="0"/>
              <a:t>approach</a:t>
            </a:r>
            <a:r>
              <a:rPr lang="fr-BE" sz="2400" baseline="0" dirty="0" smtClean="0"/>
              <a:t/>
            </a:r>
            <a:br>
              <a:rPr lang="fr-BE" sz="2400" baseline="0" dirty="0" smtClean="0"/>
            </a:br>
            <a:r>
              <a:rPr lang="fr-BE" sz="2400" dirty="0" smtClean="0"/>
              <a:t>ISCED 1, 2 and 3</a:t>
            </a:r>
            <a:r>
              <a:rPr lang="fr-BE" sz="2400" baseline="0" dirty="0" smtClean="0"/>
              <a:t> </a:t>
            </a:r>
          </a:p>
          <a:p>
            <a:endParaRPr lang="en-GB" dirty="0"/>
          </a:p>
        </p:txBody>
      </p:sp>
      <p:pic>
        <p:nvPicPr>
          <p:cNvPr id="6" name="Picture 3" descr="\\S-EACEAF\EACEA.P9\Eurydice_Studies_Databases\030_Technical_Tools\Utilities\leg\leg_711_25.tif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088809" y="4403838"/>
            <a:ext cx="2698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S-EACEAF\EACEA.P9\Eurydice_Studies_Databases\030_Technical_Tools\leg\leg_711_100.tif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6048599" y="3390492"/>
            <a:ext cx="2698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\\S-EACEAF\EACEA.P9\Eurydice_Studies_Databases\030_Technical_Tools\leg\leg_2738_ND.tif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6088809" y="5057928"/>
            <a:ext cx="2698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45094" y="3290482"/>
            <a:ext cx="3456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in cross-curricular themes, key competences, learning content areas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517102" y="5041435"/>
            <a:ext cx="193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data </a:t>
            </a:r>
            <a:r>
              <a:rPr lang="en-GB" sz="1600" dirty="0">
                <a:solidFill>
                  <a:schemeClr val="tx2"/>
                </a:solidFill>
              </a:rPr>
              <a:t>not available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45094" y="4319691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only as general objectives </a:t>
            </a:r>
            <a:br>
              <a:rPr lang="en-US" sz="1600" b="1" dirty="0" smtClean="0">
                <a:solidFill>
                  <a:schemeClr val="tx2"/>
                </a:solidFill>
              </a:rPr>
            </a:br>
            <a:r>
              <a:rPr lang="en-US" sz="1600" b="1" dirty="0" smtClean="0">
                <a:solidFill>
                  <a:schemeClr val="tx2"/>
                </a:solidFill>
              </a:rPr>
              <a:t>of the education system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130676" y="2705707"/>
            <a:ext cx="52565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Elements of citizenship education are included:</a:t>
            </a:r>
            <a:endParaRPr lang="en-GB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805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-eacea-fs03-p\EACEA.P9\Eurydice_Studies_Databases\010_Studies_Publications\019_Citizenship_education\graph\1_01_Separate_subjectm.tif"/>
          <p:cNvPicPr preferRelativeResize="0">
            <a:picLocks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034849" y="2222726"/>
            <a:ext cx="57594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6475330" y="3016246"/>
            <a:ext cx="4213225" cy="2241966"/>
            <a:chOff x="4319588" y="2959654"/>
            <a:chExt cx="4213225" cy="2241966"/>
          </a:xfrm>
        </p:grpSpPr>
        <p:pic>
          <p:nvPicPr>
            <p:cNvPr id="6" name="Picture 3" descr="\\S-EACEAF\EACEA.P9\Eurydice_Studies_Databases\030_Technical_Tools\Utilities\leg\leg_711_25.tif"/>
            <p:cNvPicPr>
              <a:picLocks noChangeAspect="1" noChangeArrowheads="1"/>
            </p:cNvPicPr>
            <p:nvPr/>
          </p:nvPicPr>
          <p:blipFill>
            <a:blip r:embed="rId5" r:link="rId6" cstate="print"/>
            <a:srcRect/>
            <a:stretch>
              <a:fillRect/>
            </a:stretch>
          </p:blipFill>
          <p:spPr bwMode="auto">
            <a:xfrm>
              <a:off x="4319588" y="2969179"/>
              <a:ext cx="269875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\\S-EACEAF\EACEA.P9\Eurydice_Studies_Databases\030_Technical_Tools\leg\leg_711_100.tif"/>
            <p:cNvPicPr>
              <a:picLocks noChangeAspect="1" noChangeArrowheads="1"/>
            </p:cNvPicPr>
            <p:nvPr/>
          </p:nvPicPr>
          <p:blipFill>
            <a:blip r:embed="rId7" r:link="rId8" cstate="print"/>
            <a:srcRect/>
            <a:stretch>
              <a:fillRect/>
            </a:stretch>
          </p:blipFill>
          <p:spPr bwMode="auto">
            <a:xfrm>
              <a:off x="4319588" y="3616879"/>
              <a:ext cx="269875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\\S-EACEAF\EACEA.P9\Eurydice_Studies_Databases\030_Technical_Tools\Utilities\leg\leg_2738_NAboule.tif"/>
            <p:cNvPicPr>
              <a:picLocks noChangeAspect="1" noChangeArrowheads="1"/>
            </p:cNvPicPr>
            <p:nvPr/>
          </p:nvPicPr>
          <p:blipFill>
            <a:blip r:embed="rId9" r:link="rId10" cstate="print"/>
            <a:srcRect/>
            <a:stretch>
              <a:fillRect/>
            </a:stretch>
          </p:blipFill>
          <p:spPr bwMode="auto">
            <a:xfrm>
              <a:off x="4319588" y="4264579"/>
              <a:ext cx="269875" cy="27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\\S-EACEAF\EACEA.P9\Eurydice_Studies_Databases\030_Technical_Tools\leg\leg_2738_ND.tif"/>
            <p:cNvPicPr>
              <a:picLocks noChangeAspect="1" noChangeArrowheads="1"/>
            </p:cNvPicPr>
            <p:nvPr/>
          </p:nvPicPr>
          <p:blipFill>
            <a:blip r:embed="rId11" r:link="rId12" cstate="print"/>
            <a:srcRect/>
            <a:stretch>
              <a:fillRect/>
            </a:stretch>
          </p:blipFill>
          <p:spPr bwMode="auto">
            <a:xfrm>
              <a:off x="4319588" y="4913866"/>
              <a:ext cx="269875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679950" y="3545441"/>
              <a:ext cx="37798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 dirty="0">
                  <a:solidFill>
                    <a:schemeClr val="tx2"/>
                  </a:solidFill>
                </a:rPr>
                <a:t>Separate subject at </a:t>
              </a:r>
              <a:r>
                <a:rPr lang="en-GB" sz="1600" b="1" dirty="0" smtClean="0">
                  <a:solidFill>
                    <a:schemeClr val="tx2"/>
                  </a:solidFill>
                </a:rPr>
                <a:t>secondary </a:t>
              </a:r>
              <a:r>
                <a:rPr lang="en-GB" sz="1600" b="1" dirty="0">
                  <a:solidFill>
                    <a:schemeClr val="tx2"/>
                  </a:solidFill>
                </a:rPr>
                <a:t>level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679950" y="2959654"/>
              <a:ext cx="385286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 dirty="0">
                  <a:solidFill>
                    <a:schemeClr val="tx2"/>
                  </a:solidFill>
                </a:rPr>
                <a:t>Separate subject at </a:t>
              </a:r>
              <a:r>
                <a:rPr lang="en-GB" sz="1600" b="1" dirty="0" smtClean="0">
                  <a:solidFill>
                    <a:schemeClr val="tx2"/>
                  </a:solidFill>
                </a:rPr>
                <a:t>primary level</a:t>
              </a:r>
              <a:endParaRPr lang="en-GB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679950" y="4121704"/>
              <a:ext cx="3779838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 dirty="0">
                  <a:solidFill>
                    <a:schemeClr val="tx2"/>
                  </a:solidFill>
                </a:rPr>
                <a:t>Not a separate subject at </a:t>
              </a:r>
              <a:br>
                <a:rPr lang="en-GB" sz="1600" b="1" dirty="0">
                  <a:solidFill>
                    <a:schemeClr val="tx2"/>
                  </a:solidFill>
                </a:rPr>
              </a:br>
              <a:r>
                <a:rPr lang="en-GB" sz="1600" b="1" dirty="0">
                  <a:solidFill>
                    <a:schemeClr val="tx2"/>
                  </a:solidFill>
                </a:rPr>
                <a:t>either primary or secondary level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679950" y="4863066"/>
              <a:ext cx="17908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dirty="0">
                  <a:solidFill>
                    <a:schemeClr val="tx2"/>
                  </a:solidFill>
                </a:rPr>
                <a:t>data not available</a:t>
              </a:r>
            </a:p>
          </p:txBody>
        </p:sp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069116" y="6924578"/>
            <a:ext cx="12971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i="1" dirty="0"/>
              <a:t>Source:</a:t>
            </a:r>
            <a:r>
              <a:rPr lang="en-GB" sz="1100" dirty="0"/>
              <a:t> Eurydice.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964523" y="1706677"/>
            <a:ext cx="7632439" cy="1032098"/>
          </a:xfrm>
        </p:spPr>
        <p:txBody>
          <a:bodyPr/>
          <a:lstStyle/>
          <a:p>
            <a:pPr algn="r"/>
            <a:r>
              <a:rPr lang="en-GB" sz="2400" dirty="0"/>
              <a:t>Separate and compulsory subject</a:t>
            </a:r>
            <a:br>
              <a:rPr lang="en-GB" sz="2400" dirty="0"/>
            </a:br>
            <a:r>
              <a:rPr lang="en-GB" sz="2400" dirty="0"/>
              <a:t>ISCED 1</a:t>
            </a:r>
            <a:r>
              <a:rPr lang="en-GB" sz="2400" dirty="0" smtClean="0"/>
              <a:t>, 2 </a:t>
            </a:r>
            <a:r>
              <a:rPr lang="en-GB" sz="2400" dirty="0"/>
              <a:t>and 3</a:t>
            </a: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873589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0" y="844833"/>
            <a:ext cx="3923635" cy="1032098"/>
          </a:xfrm>
        </p:spPr>
        <p:txBody>
          <a:bodyPr/>
          <a:lstStyle/>
          <a:p>
            <a:r>
              <a:rPr lang="fr-BE" dirty="0" err="1" smtClean="0"/>
              <a:t>Taught</a:t>
            </a:r>
            <a:r>
              <a:rPr lang="fr-BE" dirty="0" smtClean="0"/>
              <a:t> time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50156" y="1876931"/>
            <a:ext cx="10693400" cy="659304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Average minimum taught time devoted to citizenship education as a separate subject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during a notional year, ISCED 1, 2 and 3, 2010/11</a:t>
            </a:r>
            <a:endParaRPr lang="de-DE" b="1" dirty="0">
              <a:solidFill>
                <a:schemeClr val="tx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8306" y="2727387"/>
            <a:ext cx="10387271" cy="4717258"/>
            <a:chOff x="306140" y="2844006"/>
            <a:chExt cx="10387271" cy="4717258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8827636" y="6560097"/>
              <a:ext cx="1865775" cy="100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141" tIns="52071" rIns="104141" bIns="52071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4247" y="2868106"/>
              <a:ext cx="826164" cy="382305"/>
            </a:xfrm>
            <a:prstGeom prst="rect">
              <a:avLst/>
            </a:prstGeom>
          </p:spPr>
          <p:txBody>
            <a:bodyPr wrap="none" lIns="104287" tIns="52144" rIns="104287" bIns="52144">
              <a:spAutoFit/>
            </a:bodyPr>
            <a:lstStyle/>
            <a:p>
              <a:r>
                <a:rPr lang="en-GB" dirty="0" smtClean="0"/>
                <a:t>Hours</a:t>
              </a:r>
              <a:endParaRPr lang="de-DE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36122" y="2844006"/>
              <a:ext cx="826164" cy="382305"/>
            </a:xfrm>
            <a:prstGeom prst="rect">
              <a:avLst/>
            </a:prstGeom>
          </p:spPr>
          <p:txBody>
            <a:bodyPr wrap="none" lIns="104287" tIns="52144" rIns="104287" bIns="52144">
              <a:spAutoFit/>
            </a:bodyPr>
            <a:lstStyle/>
            <a:p>
              <a:r>
                <a:rPr lang="en-GB" dirty="0" smtClean="0"/>
                <a:t>Hours</a:t>
              </a:r>
              <a:endParaRPr lang="de-DE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56748" y="3226311"/>
              <a:ext cx="9599867" cy="3806410"/>
              <a:chOff x="630977" y="2817682"/>
              <a:chExt cx="9599867" cy="3806410"/>
            </a:xfrm>
          </p:grpSpPr>
          <p:pic>
            <p:nvPicPr>
              <p:cNvPr id="8" name="Picture 2" descr="\\s-eacea-fs03-p\EACEA.P9\Eurydice_Studies_Databases\010_Studies_Publications\019_Citizenship_education\graph\1_04_taugh_time.tif"/>
              <p:cNvPicPr>
                <a:picLocks noChangeAspect="1" noChangeArrowheads="1"/>
              </p:cNvPicPr>
              <p:nvPr/>
            </p:nvPicPr>
            <p:blipFill>
              <a:blip r:embed="rId3" r:link="rId4" cstate="print"/>
              <a:srcRect/>
              <a:stretch>
                <a:fillRect/>
              </a:stretch>
            </p:blipFill>
            <p:spPr bwMode="auto">
              <a:xfrm>
                <a:off x="630977" y="2817682"/>
                <a:ext cx="9599867" cy="3334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 descr="\\S-EACEAF\EACEA.P9\Eurydice_Studies_Databases\030_Technical_Tools\Utilities\leg\leg_711_25.tif"/>
              <p:cNvPicPr>
                <a:picLocks noChangeAspect="1" noChangeArrowheads="1"/>
              </p:cNvPicPr>
              <p:nvPr/>
            </p:nvPicPr>
            <p:blipFill>
              <a:blip r:embed="rId5" r:link="rId6" cstate="print"/>
              <a:srcRect/>
              <a:stretch>
                <a:fillRect/>
              </a:stretch>
            </p:blipFill>
            <p:spPr bwMode="auto">
              <a:xfrm>
                <a:off x="2326773" y="6296547"/>
                <a:ext cx="315750" cy="297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5" descr="\\S-EACEAF\EACEA.P9\Eurydice_Studies_Databases\030_Technical_Tools\Utilities\leg\leg_711_55.tif"/>
              <p:cNvPicPr>
                <a:picLocks noChangeAspect="1" noChangeArrowheads="1"/>
              </p:cNvPicPr>
              <p:nvPr/>
            </p:nvPicPr>
            <p:blipFill>
              <a:blip r:embed="rId7" r:link="rId8" cstate="print"/>
              <a:srcRect/>
              <a:stretch>
                <a:fillRect/>
              </a:stretch>
            </p:blipFill>
            <p:spPr bwMode="auto">
              <a:xfrm>
                <a:off x="5110421" y="6296547"/>
                <a:ext cx="315750" cy="297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4" descr="\\S-EACEAF\EACEA.P9\Eurydice_Studies_Databases\030_Technical_Tools\Utilities\leg\leg_711_100.tif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/>
              <a:stretch>
                <a:fillRect/>
              </a:stretch>
            </p:blipFill>
            <p:spPr bwMode="auto">
              <a:xfrm>
                <a:off x="7894068" y="6296547"/>
                <a:ext cx="315750" cy="297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2810944" y="6241787"/>
                <a:ext cx="1108292" cy="382305"/>
              </a:xfrm>
              <a:prstGeom prst="rect">
                <a:avLst/>
              </a:prstGeom>
            </p:spPr>
            <p:txBody>
              <a:bodyPr wrap="none" lIns="104287" tIns="52144" rIns="104287" bIns="52144">
                <a:spAutoFit/>
              </a:bodyPr>
              <a:lstStyle/>
              <a:p>
                <a:r>
                  <a:rPr lang="en-GB" dirty="0" smtClean="0"/>
                  <a:t>ISCED 1</a:t>
                </a:r>
                <a:endParaRPr lang="de-DE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594590" y="6241787"/>
                <a:ext cx="1108292" cy="382305"/>
              </a:xfrm>
              <a:prstGeom prst="rect">
                <a:avLst/>
              </a:prstGeom>
            </p:spPr>
            <p:txBody>
              <a:bodyPr wrap="none" lIns="104287" tIns="52144" rIns="104287" bIns="52144">
                <a:spAutoFit/>
              </a:bodyPr>
              <a:lstStyle/>
              <a:p>
                <a:r>
                  <a:rPr lang="en-GB" dirty="0" smtClean="0"/>
                  <a:t>ISCED 2</a:t>
                </a:r>
                <a:endParaRPr lang="de-DE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378239" y="6241787"/>
                <a:ext cx="1108292" cy="382305"/>
              </a:xfrm>
              <a:prstGeom prst="rect">
                <a:avLst/>
              </a:prstGeom>
            </p:spPr>
            <p:txBody>
              <a:bodyPr wrap="none" lIns="104287" tIns="52144" rIns="104287" bIns="52144">
                <a:spAutoFit/>
              </a:bodyPr>
              <a:lstStyle/>
              <a:p>
                <a:r>
                  <a:rPr lang="en-GB" dirty="0" smtClean="0"/>
                  <a:t>ISCED 3</a:t>
                </a:r>
                <a:endParaRPr lang="de-DE" dirty="0"/>
              </a:p>
            </p:txBody>
          </p:sp>
        </p:grp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06140" y="6884916"/>
              <a:ext cx="1342331" cy="351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en-GB" sz="1100" i="1" dirty="0"/>
                <a:t>Source:</a:t>
              </a:r>
              <a:r>
                <a:rPr lang="en-GB" sz="1100" dirty="0"/>
                <a:t> Eurydice</a:t>
              </a:r>
              <a:r>
                <a:rPr lang="en-GB" sz="16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78396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Verdana Bold"/>
        <a:ea typeface=""/>
        <a:cs typeface=""/>
      </a:majorFont>
      <a:minorFont>
        <a:latin typeface="Verdana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490</Words>
  <Application>Microsoft Office PowerPoint</Application>
  <PresentationFormat>Po meri</PresentationFormat>
  <Paragraphs>145</Paragraphs>
  <Slides>19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0" baseType="lpstr">
      <vt:lpstr>Office Theme</vt:lpstr>
      <vt:lpstr>PowerPointova predstavitev</vt:lpstr>
      <vt:lpstr>The Eurydice network  36 countries = 40 National Units  One coordinating unit =  Eurydice and Policy Unit at EACEA</vt:lpstr>
      <vt:lpstr>Citizenship education in  European and international context</vt:lpstr>
      <vt:lpstr>Definition, scope and methodology</vt:lpstr>
      <vt:lpstr>Citizenship education in Europe</vt:lpstr>
      <vt:lpstr>Status in the curriculum</vt:lpstr>
      <vt:lpstr>Cross-curricular approach ISCED 1, 2 and 3  </vt:lpstr>
      <vt:lpstr>Separate and compulsory subject ISCED 1, 2 and 3 </vt:lpstr>
      <vt:lpstr>Taught time </vt:lpstr>
      <vt:lpstr>Contribution of marks on the transition to the next level </vt:lpstr>
      <vt:lpstr>Informal learning </vt:lpstr>
      <vt:lpstr>School governance</vt:lpstr>
      <vt:lpstr>Students' participation</vt:lpstr>
      <vt:lpstr>Assessing student's participation</vt:lpstr>
      <vt:lpstr>Conclusions </vt:lpstr>
      <vt:lpstr>Students'participation in school elections</vt:lpstr>
      <vt:lpstr>PowerPointova predstavitev</vt:lpstr>
      <vt:lpstr>PowerPointova predstavitev</vt:lpstr>
      <vt:lpstr>Content</vt:lpstr>
    </vt:vector>
  </TitlesOfParts>
  <Company>Tipik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lenain</dc:creator>
  <cp:lastModifiedBy>Tanja Taštanoska</cp:lastModifiedBy>
  <cp:revision>328</cp:revision>
  <cp:lastPrinted>2013-10-03T10:00:36Z</cp:lastPrinted>
  <dcterms:created xsi:type="dcterms:W3CDTF">2011-12-20T08:37:33Z</dcterms:created>
  <dcterms:modified xsi:type="dcterms:W3CDTF">2013-10-15T08:57:20Z</dcterms:modified>
</cp:coreProperties>
</file>